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65" r:id="rId5"/>
    <p:sldId id="284" r:id="rId6"/>
    <p:sldId id="257" r:id="rId7"/>
    <p:sldId id="288" r:id="rId8"/>
    <p:sldId id="258" r:id="rId9"/>
    <p:sldId id="262" r:id="rId10"/>
    <p:sldId id="285" r:id="rId11"/>
    <p:sldId id="289" r:id="rId12"/>
    <p:sldId id="259" r:id="rId13"/>
    <p:sldId id="286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75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8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EE5AD4-C9E9-4538-AA5C-FC2795CFD6BA}" type="doc">
      <dgm:prSet loTypeId="urn:microsoft.com/office/officeart/2005/8/layout/defaul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ADDE9C9D-CEB9-4AA2-9AFD-74EB07ED19D1}">
      <dgm:prSet custT="1"/>
      <dgm:spPr/>
      <dgm:t>
        <a:bodyPr/>
        <a:lstStyle/>
        <a:p>
          <a:r>
            <a:rPr lang="en-US" sz="2000" b="1" dirty="0"/>
            <a:t>UDISE+</a:t>
          </a:r>
          <a:r>
            <a:rPr lang="en-US" sz="2000" dirty="0"/>
            <a:t> as an end-to-end platform for APAAR ID Generation</a:t>
          </a:r>
        </a:p>
      </dgm:t>
    </dgm:pt>
    <dgm:pt modelId="{95B36950-FEB6-41BC-BC5B-90B9724834EF}" type="parTrans" cxnId="{30B6AA5E-554F-4799-86E4-6A5FDDE4AD9C}">
      <dgm:prSet/>
      <dgm:spPr/>
      <dgm:t>
        <a:bodyPr/>
        <a:lstStyle/>
        <a:p>
          <a:endParaRPr lang="en-US" sz="2000"/>
        </a:p>
      </dgm:t>
    </dgm:pt>
    <dgm:pt modelId="{434CB202-4894-4282-ABBE-AFC5D85FA05B}" type="sibTrans" cxnId="{30B6AA5E-554F-4799-86E4-6A5FDDE4AD9C}">
      <dgm:prSet/>
      <dgm:spPr/>
      <dgm:t>
        <a:bodyPr/>
        <a:lstStyle/>
        <a:p>
          <a:endParaRPr lang="en-US" sz="2000"/>
        </a:p>
      </dgm:t>
    </dgm:pt>
    <dgm:pt modelId="{D936E3B5-6D85-4548-9274-A7002E3F7832}">
      <dgm:prSet custT="1"/>
      <dgm:spPr/>
      <dgm:t>
        <a:bodyPr/>
        <a:lstStyle/>
        <a:p>
          <a:r>
            <a:rPr lang="en-US" sz="2000" dirty="0"/>
            <a:t>Legally vetted </a:t>
          </a:r>
          <a:r>
            <a:rPr lang="en-US" sz="2000" b="1" dirty="0"/>
            <a:t>multilingual consent </a:t>
          </a:r>
          <a:r>
            <a:rPr lang="en-US" sz="2000" dirty="0"/>
            <a:t>forms is being utilized as per provisions of AADHAAR act.</a:t>
          </a:r>
        </a:p>
      </dgm:t>
    </dgm:pt>
    <dgm:pt modelId="{071788BA-A5DB-4FDE-B61F-94F955DB7662}" type="parTrans" cxnId="{25655BAA-DD3E-4723-A9A9-FF4607165BBB}">
      <dgm:prSet/>
      <dgm:spPr/>
      <dgm:t>
        <a:bodyPr/>
        <a:lstStyle/>
        <a:p>
          <a:endParaRPr lang="en-US" sz="2000"/>
        </a:p>
      </dgm:t>
    </dgm:pt>
    <dgm:pt modelId="{0D3BB03F-2CB5-432F-AB81-8AF83CEA2FC6}" type="sibTrans" cxnId="{25655BAA-DD3E-4723-A9A9-FF4607165BBB}">
      <dgm:prSet/>
      <dgm:spPr/>
      <dgm:t>
        <a:bodyPr/>
        <a:lstStyle/>
        <a:p>
          <a:endParaRPr lang="en-US" sz="2000"/>
        </a:p>
      </dgm:t>
    </dgm:pt>
    <dgm:pt modelId="{C84C3B61-2F1C-4AC6-9AE9-72C58BC1B3F1}">
      <dgm:prSet custT="1"/>
      <dgm:spPr/>
      <dgm:t>
        <a:bodyPr/>
        <a:lstStyle/>
        <a:p>
          <a:r>
            <a:rPr lang="en-US" sz="2000" dirty="0"/>
            <a:t> A </a:t>
          </a:r>
          <a:r>
            <a:rPr lang="en-US" sz="2000" b="1" dirty="0"/>
            <a:t>confirmation SMS</a:t>
          </a:r>
          <a:r>
            <a:rPr lang="en-US" sz="2000" dirty="0"/>
            <a:t> will be delivered to the parents through their registered mobile number updated in UDISE+</a:t>
          </a:r>
        </a:p>
      </dgm:t>
    </dgm:pt>
    <dgm:pt modelId="{326B8BE2-0285-44F7-8037-F01998E8553A}" type="parTrans" cxnId="{9041D87F-9D3C-4910-BE55-94559AE0A42D}">
      <dgm:prSet/>
      <dgm:spPr/>
      <dgm:t>
        <a:bodyPr/>
        <a:lstStyle/>
        <a:p>
          <a:endParaRPr lang="en-US" sz="2000"/>
        </a:p>
      </dgm:t>
    </dgm:pt>
    <dgm:pt modelId="{D4226F97-4278-48DD-9274-AD3AD4C1FD43}" type="sibTrans" cxnId="{9041D87F-9D3C-4910-BE55-94559AE0A42D}">
      <dgm:prSet/>
      <dgm:spPr/>
      <dgm:t>
        <a:bodyPr/>
        <a:lstStyle/>
        <a:p>
          <a:endParaRPr lang="en-US" sz="2000"/>
        </a:p>
      </dgm:t>
    </dgm:pt>
    <dgm:pt modelId="{C02C932E-083E-4D6F-994F-64A9C561BEEC}">
      <dgm:prSet custT="1"/>
      <dgm:spPr/>
      <dgm:t>
        <a:bodyPr/>
        <a:lstStyle/>
        <a:p>
          <a:r>
            <a:rPr lang="en-US" sz="2000" dirty="0"/>
            <a:t>Physical presence of parents are required while submitting </a:t>
          </a:r>
          <a:r>
            <a:rPr lang="en-US" sz="2000" b="1" dirty="0"/>
            <a:t>consent forms</a:t>
          </a:r>
          <a:r>
            <a:rPr lang="en-US" sz="2000" dirty="0"/>
            <a:t> at schools</a:t>
          </a:r>
        </a:p>
      </dgm:t>
    </dgm:pt>
    <dgm:pt modelId="{D5AAFF36-8F06-42B2-BFBE-04C0A51275F5}" type="parTrans" cxnId="{40E8B185-9808-45B5-BA66-A3BD390693F9}">
      <dgm:prSet/>
      <dgm:spPr/>
      <dgm:t>
        <a:bodyPr/>
        <a:lstStyle/>
        <a:p>
          <a:endParaRPr lang="en-US" sz="2000"/>
        </a:p>
      </dgm:t>
    </dgm:pt>
    <dgm:pt modelId="{46ACC6BD-C553-459E-830F-8835591D0BBD}" type="sibTrans" cxnId="{40E8B185-9808-45B5-BA66-A3BD390693F9}">
      <dgm:prSet/>
      <dgm:spPr/>
      <dgm:t>
        <a:bodyPr/>
        <a:lstStyle/>
        <a:p>
          <a:endParaRPr lang="en-US" sz="2000"/>
        </a:p>
      </dgm:t>
    </dgm:pt>
    <dgm:pt modelId="{CFC21E05-3671-4242-A040-C834AD8491D9}">
      <dgm:prSet custT="1"/>
      <dgm:spPr/>
      <dgm:t>
        <a:bodyPr/>
        <a:lstStyle/>
        <a:p>
          <a:r>
            <a:rPr lang="en-US" sz="2000" b="1" dirty="0"/>
            <a:t>IVRS Facility</a:t>
          </a:r>
          <a:r>
            <a:rPr lang="en-US" sz="2000" dirty="0"/>
            <a:t> has been set up by </a:t>
          </a:r>
          <a:r>
            <a:rPr lang="en-US" sz="2000" dirty="0" err="1"/>
            <a:t>NeGD</a:t>
          </a:r>
          <a:r>
            <a:rPr lang="en-US" sz="2000" dirty="0"/>
            <a:t> for assisting schools &amp; parents with APAAR ID Generation</a:t>
          </a:r>
        </a:p>
      </dgm:t>
    </dgm:pt>
    <dgm:pt modelId="{CB77C028-82C7-4EA1-B0DD-F646B245142F}" type="parTrans" cxnId="{5ABC5147-1218-4D7C-93BA-9A46990365B5}">
      <dgm:prSet/>
      <dgm:spPr/>
      <dgm:t>
        <a:bodyPr/>
        <a:lstStyle/>
        <a:p>
          <a:endParaRPr lang="en-US" sz="2000"/>
        </a:p>
      </dgm:t>
    </dgm:pt>
    <dgm:pt modelId="{ACF890E8-DF1C-4B87-BA00-553653467804}" type="sibTrans" cxnId="{5ABC5147-1218-4D7C-93BA-9A46990365B5}">
      <dgm:prSet/>
      <dgm:spPr/>
      <dgm:t>
        <a:bodyPr/>
        <a:lstStyle/>
        <a:p>
          <a:endParaRPr lang="en-US" sz="2000"/>
        </a:p>
      </dgm:t>
    </dgm:pt>
    <dgm:pt modelId="{0F21746F-15AC-4518-9197-FEAE100C73BC}" type="pres">
      <dgm:prSet presAssocID="{D9EE5AD4-C9E9-4538-AA5C-FC2795CFD6BA}" presName="diagram" presStyleCnt="0">
        <dgm:presLayoutVars>
          <dgm:dir/>
          <dgm:resizeHandles val="exact"/>
        </dgm:presLayoutVars>
      </dgm:prSet>
      <dgm:spPr/>
    </dgm:pt>
    <dgm:pt modelId="{2133C476-2E4A-4A90-8BC1-E88520DD97B5}" type="pres">
      <dgm:prSet presAssocID="{ADDE9C9D-CEB9-4AA2-9AFD-74EB07ED19D1}" presName="node" presStyleLbl="node1" presStyleIdx="0" presStyleCnt="5">
        <dgm:presLayoutVars>
          <dgm:bulletEnabled val="1"/>
        </dgm:presLayoutVars>
      </dgm:prSet>
      <dgm:spPr/>
    </dgm:pt>
    <dgm:pt modelId="{87E2B500-696C-4559-8BFC-0182ACAD2B12}" type="pres">
      <dgm:prSet presAssocID="{434CB202-4894-4282-ABBE-AFC5D85FA05B}" presName="sibTrans" presStyleCnt="0"/>
      <dgm:spPr/>
    </dgm:pt>
    <dgm:pt modelId="{C1E21565-EF04-4420-9F91-04B5226A14E7}" type="pres">
      <dgm:prSet presAssocID="{D936E3B5-6D85-4548-9274-A7002E3F7832}" presName="node" presStyleLbl="node1" presStyleIdx="1" presStyleCnt="5">
        <dgm:presLayoutVars>
          <dgm:bulletEnabled val="1"/>
        </dgm:presLayoutVars>
      </dgm:prSet>
      <dgm:spPr/>
    </dgm:pt>
    <dgm:pt modelId="{A4282237-795D-4419-85E9-F734C874A960}" type="pres">
      <dgm:prSet presAssocID="{0D3BB03F-2CB5-432F-AB81-8AF83CEA2FC6}" presName="sibTrans" presStyleCnt="0"/>
      <dgm:spPr/>
    </dgm:pt>
    <dgm:pt modelId="{9B948510-EB6E-4C82-9EA8-1D52928C9A38}" type="pres">
      <dgm:prSet presAssocID="{C84C3B61-2F1C-4AC6-9AE9-72C58BC1B3F1}" presName="node" presStyleLbl="node1" presStyleIdx="2" presStyleCnt="5">
        <dgm:presLayoutVars>
          <dgm:bulletEnabled val="1"/>
        </dgm:presLayoutVars>
      </dgm:prSet>
      <dgm:spPr/>
    </dgm:pt>
    <dgm:pt modelId="{6B576121-6C24-4A67-BEB4-28B380B7B7AD}" type="pres">
      <dgm:prSet presAssocID="{D4226F97-4278-48DD-9274-AD3AD4C1FD43}" presName="sibTrans" presStyleCnt="0"/>
      <dgm:spPr/>
    </dgm:pt>
    <dgm:pt modelId="{ECBAFC80-AC1C-4B39-AE7E-15BA369EE471}" type="pres">
      <dgm:prSet presAssocID="{C02C932E-083E-4D6F-994F-64A9C561BEEC}" presName="node" presStyleLbl="node1" presStyleIdx="3" presStyleCnt="5">
        <dgm:presLayoutVars>
          <dgm:bulletEnabled val="1"/>
        </dgm:presLayoutVars>
      </dgm:prSet>
      <dgm:spPr/>
    </dgm:pt>
    <dgm:pt modelId="{B19554AF-4F76-485E-9054-FB39A10E0F85}" type="pres">
      <dgm:prSet presAssocID="{46ACC6BD-C553-459E-830F-8835591D0BBD}" presName="sibTrans" presStyleCnt="0"/>
      <dgm:spPr/>
    </dgm:pt>
    <dgm:pt modelId="{E9CBAECB-E2AD-4334-9383-5F492369EAC9}" type="pres">
      <dgm:prSet presAssocID="{CFC21E05-3671-4242-A040-C834AD8491D9}" presName="node" presStyleLbl="node1" presStyleIdx="4" presStyleCnt="5">
        <dgm:presLayoutVars>
          <dgm:bulletEnabled val="1"/>
        </dgm:presLayoutVars>
      </dgm:prSet>
      <dgm:spPr/>
    </dgm:pt>
  </dgm:ptLst>
  <dgm:cxnLst>
    <dgm:cxn modelId="{6F57280F-BABA-49F5-AC40-1DD74D0F2DE2}" type="presOf" srcId="{C02C932E-083E-4D6F-994F-64A9C561BEEC}" destId="{ECBAFC80-AC1C-4B39-AE7E-15BA369EE471}" srcOrd="0" destOrd="0" presId="urn:microsoft.com/office/officeart/2005/8/layout/default"/>
    <dgm:cxn modelId="{6679AA28-71FF-4A30-894F-89DAA25417C0}" type="presOf" srcId="{D9EE5AD4-C9E9-4538-AA5C-FC2795CFD6BA}" destId="{0F21746F-15AC-4518-9197-FEAE100C73BC}" srcOrd="0" destOrd="0" presId="urn:microsoft.com/office/officeart/2005/8/layout/default"/>
    <dgm:cxn modelId="{30B6AA5E-554F-4799-86E4-6A5FDDE4AD9C}" srcId="{D9EE5AD4-C9E9-4538-AA5C-FC2795CFD6BA}" destId="{ADDE9C9D-CEB9-4AA2-9AFD-74EB07ED19D1}" srcOrd="0" destOrd="0" parTransId="{95B36950-FEB6-41BC-BC5B-90B9724834EF}" sibTransId="{434CB202-4894-4282-ABBE-AFC5D85FA05B}"/>
    <dgm:cxn modelId="{5ABC5147-1218-4D7C-93BA-9A46990365B5}" srcId="{D9EE5AD4-C9E9-4538-AA5C-FC2795CFD6BA}" destId="{CFC21E05-3671-4242-A040-C834AD8491D9}" srcOrd="4" destOrd="0" parTransId="{CB77C028-82C7-4EA1-B0DD-F646B245142F}" sibTransId="{ACF890E8-DF1C-4B87-BA00-553653467804}"/>
    <dgm:cxn modelId="{0479D14B-4DF1-447D-93D4-6B8EFA086365}" type="presOf" srcId="{ADDE9C9D-CEB9-4AA2-9AFD-74EB07ED19D1}" destId="{2133C476-2E4A-4A90-8BC1-E88520DD97B5}" srcOrd="0" destOrd="0" presId="urn:microsoft.com/office/officeart/2005/8/layout/default"/>
    <dgm:cxn modelId="{9041D87F-9D3C-4910-BE55-94559AE0A42D}" srcId="{D9EE5AD4-C9E9-4538-AA5C-FC2795CFD6BA}" destId="{C84C3B61-2F1C-4AC6-9AE9-72C58BC1B3F1}" srcOrd="2" destOrd="0" parTransId="{326B8BE2-0285-44F7-8037-F01998E8553A}" sibTransId="{D4226F97-4278-48DD-9274-AD3AD4C1FD43}"/>
    <dgm:cxn modelId="{5CD10C80-6642-4AC5-AD16-E5CF1DFA5B69}" type="presOf" srcId="{D936E3B5-6D85-4548-9274-A7002E3F7832}" destId="{C1E21565-EF04-4420-9F91-04B5226A14E7}" srcOrd="0" destOrd="0" presId="urn:microsoft.com/office/officeart/2005/8/layout/default"/>
    <dgm:cxn modelId="{40E8B185-9808-45B5-BA66-A3BD390693F9}" srcId="{D9EE5AD4-C9E9-4538-AA5C-FC2795CFD6BA}" destId="{C02C932E-083E-4D6F-994F-64A9C561BEEC}" srcOrd="3" destOrd="0" parTransId="{D5AAFF36-8F06-42B2-BFBE-04C0A51275F5}" sibTransId="{46ACC6BD-C553-459E-830F-8835591D0BBD}"/>
    <dgm:cxn modelId="{25655BAA-DD3E-4723-A9A9-FF4607165BBB}" srcId="{D9EE5AD4-C9E9-4538-AA5C-FC2795CFD6BA}" destId="{D936E3B5-6D85-4548-9274-A7002E3F7832}" srcOrd="1" destOrd="0" parTransId="{071788BA-A5DB-4FDE-B61F-94F955DB7662}" sibTransId="{0D3BB03F-2CB5-432F-AB81-8AF83CEA2FC6}"/>
    <dgm:cxn modelId="{722065B3-CF84-4F6A-B673-D86463472663}" type="presOf" srcId="{CFC21E05-3671-4242-A040-C834AD8491D9}" destId="{E9CBAECB-E2AD-4334-9383-5F492369EAC9}" srcOrd="0" destOrd="0" presId="urn:microsoft.com/office/officeart/2005/8/layout/default"/>
    <dgm:cxn modelId="{63DE27D3-9424-454F-B392-ED0BAEAD59F9}" type="presOf" srcId="{C84C3B61-2F1C-4AC6-9AE9-72C58BC1B3F1}" destId="{9B948510-EB6E-4C82-9EA8-1D52928C9A38}" srcOrd="0" destOrd="0" presId="urn:microsoft.com/office/officeart/2005/8/layout/default"/>
    <dgm:cxn modelId="{18D04BB2-F4DD-4FBC-9F39-24CAA3571DC1}" type="presParOf" srcId="{0F21746F-15AC-4518-9197-FEAE100C73BC}" destId="{2133C476-2E4A-4A90-8BC1-E88520DD97B5}" srcOrd="0" destOrd="0" presId="urn:microsoft.com/office/officeart/2005/8/layout/default"/>
    <dgm:cxn modelId="{840C8836-F484-4428-A1E0-23FB0DE52F25}" type="presParOf" srcId="{0F21746F-15AC-4518-9197-FEAE100C73BC}" destId="{87E2B500-696C-4559-8BFC-0182ACAD2B12}" srcOrd="1" destOrd="0" presId="urn:microsoft.com/office/officeart/2005/8/layout/default"/>
    <dgm:cxn modelId="{53235EFB-0FAB-470D-884C-223F3053E3A0}" type="presParOf" srcId="{0F21746F-15AC-4518-9197-FEAE100C73BC}" destId="{C1E21565-EF04-4420-9F91-04B5226A14E7}" srcOrd="2" destOrd="0" presId="urn:microsoft.com/office/officeart/2005/8/layout/default"/>
    <dgm:cxn modelId="{BB870403-9382-469F-BC99-EE99949EA1C7}" type="presParOf" srcId="{0F21746F-15AC-4518-9197-FEAE100C73BC}" destId="{A4282237-795D-4419-85E9-F734C874A960}" srcOrd="3" destOrd="0" presId="urn:microsoft.com/office/officeart/2005/8/layout/default"/>
    <dgm:cxn modelId="{3F28974D-98D2-4317-8EE6-74479260CDCC}" type="presParOf" srcId="{0F21746F-15AC-4518-9197-FEAE100C73BC}" destId="{9B948510-EB6E-4C82-9EA8-1D52928C9A38}" srcOrd="4" destOrd="0" presId="urn:microsoft.com/office/officeart/2005/8/layout/default"/>
    <dgm:cxn modelId="{5937C472-1CE6-47DF-A020-17E13DCCCF99}" type="presParOf" srcId="{0F21746F-15AC-4518-9197-FEAE100C73BC}" destId="{6B576121-6C24-4A67-BEB4-28B380B7B7AD}" srcOrd="5" destOrd="0" presId="urn:microsoft.com/office/officeart/2005/8/layout/default"/>
    <dgm:cxn modelId="{1598C28D-DAA5-47C2-B6A1-DDE1C17E475D}" type="presParOf" srcId="{0F21746F-15AC-4518-9197-FEAE100C73BC}" destId="{ECBAFC80-AC1C-4B39-AE7E-15BA369EE471}" srcOrd="6" destOrd="0" presId="urn:microsoft.com/office/officeart/2005/8/layout/default"/>
    <dgm:cxn modelId="{4FFFE85A-B223-4FA2-A006-6BCBD00F68F7}" type="presParOf" srcId="{0F21746F-15AC-4518-9197-FEAE100C73BC}" destId="{B19554AF-4F76-485E-9054-FB39A10E0F85}" srcOrd="7" destOrd="0" presId="urn:microsoft.com/office/officeart/2005/8/layout/default"/>
    <dgm:cxn modelId="{743E05B5-2FA6-43CD-A81C-23F3DE8F88FC}" type="presParOf" srcId="{0F21746F-15AC-4518-9197-FEAE100C73BC}" destId="{E9CBAECB-E2AD-4334-9383-5F492369EAC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EE5AD4-C9E9-4538-AA5C-FC2795CFD6BA}" type="doc">
      <dgm:prSet loTypeId="urn:microsoft.com/office/officeart/2005/8/layout/defaul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B7FD2940-7C21-43BB-82DE-B244412E0327}">
      <dgm:prSet custT="1"/>
      <dgm:spPr/>
      <dgm:t>
        <a:bodyPr/>
        <a:lstStyle/>
        <a:p>
          <a:r>
            <a:rPr lang="en-US" sz="2000" dirty="0"/>
            <a:t>Validation of student's details (Name, DOB etc.) as per </a:t>
          </a:r>
          <a:r>
            <a:rPr lang="en-US" sz="2000" b="1" dirty="0"/>
            <a:t>AADHAAR Card</a:t>
          </a:r>
        </a:p>
      </dgm:t>
    </dgm:pt>
    <dgm:pt modelId="{821E4824-EA93-432C-9D7C-2BE9F92AF526}" type="parTrans" cxnId="{0076076F-80BB-4FA4-8598-DC330FACF351}">
      <dgm:prSet/>
      <dgm:spPr/>
      <dgm:t>
        <a:bodyPr/>
        <a:lstStyle/>
        <a:p>
          <a:endParaRPr lang="en-US" sz="2000"/>
        </a:p>
      </dgm:t>
    </dgm:pt>
    <dgm:pt modelId="{A806DCAE-C3CF-4E29-B82F-790150522E83}" type="sibTrans" cxnId="{0076076F-80BB-4FA4-8598-DC330FACF351}">
      <dgm:prSet/>
      <dgm:spPr/>
      <dgm:t>
        <a:bodyPr/>
        <a:lstStyle/>
        <a:p>
          <a:endParaRPr lang="en-US" sz="2000"/>
        </a:p>
      </dgm:t>
    </dgm:pt>
    <dgm:pt modelId="{DEB2F6D2-CBD6-4C3E-8895-CD5286C1FC25}">
      <dgm:prSet custT="1"/>
      <dgm:spPr/>
      <dgm:t>
        <a:bodyPr/>
        <a:lstStyle/>
        <a:p>
          <a:r>
            <a:rPr lang="en-US" sz="2000" dirty="0"/>
            <a:t>UDISE+ will provide the </a:t>
          </a:r>
          <a:r>
            <a:rPr lang="en-US" sz="2000" b="1" dirty="0"/>
            <a:t>MIS Report</a:t>
          </a:r>
          <a:r>
            <a:rPr lang="en-US" sz="2000" dirty="0"/>
            <a:t> on APAAR ID Creation and Verification</a:t>
          </a:r>
        </a:p>
      </dgm:t>
    </dgm:pt>
    <dgm:pt modelId="{B1A196A3-21C8-4FC6-9620-476E0D31A197}" type="parTrans" cxnId="{53D31EA4-735F-4810-B053-C336EA7D9B73}">
      <dgm:prSet/>
      <dgm:spPr/>
      <dgm:t>
        <a:bodyPr/>
        <a:lstStyle/>
        <a:p>
          <a:endParaRPr lang="en-US" sz="2000"/>
        </a:p>
      </dgm:t>
    </dgm:pt>
    <dgm:pt modelId="{B49154BD-9C92-4C21-BC52-7BC2300CB2B7}" type="sibTrans" cxnId="{53D31EA4-735F-4810-B053-C336EA7D9B73}">
      <dgm:prSet/>
      <dgm:spPr/>
      <dgm:t>
        <a:bodyPr/>
        <a:lstStyle/>
        <a:p>
          <a:endParaRPr lang="en-US" sz="2000"/>
        </a:p>
      </dgm:t>
    </dgm:pt>
    <dgm:pt modelId="{0E3D706C-F4C8-4B17-A650-8CB563E1A8D4}">
      <dgm:prSet custT="1"/>
      <dgm:spPr/>
      <dgm:t>
        <a:bodyPr/>
        <a:lstStyle/>
        <a:p>
          <a:r>
            <a:rPr lang="en-US" sz="2000" dirty="0"/>
            <a:t>Important academic documents (under identification) to be made available on </a:t>
          </a:r>
          <a:r>
            <a:rPr lang="en-US" sz="2000" b="1" dirty="0" err="1"/>
            <a:t>DigiLocker</a:t>
          </a:r>
          <a:endParaRPr lang="en-US" sz="2000" b="1" dirty="0"/>
        </a:p>
      </dgm:t>
    </dgm:pt>
    <dgm:pt modelId="{02B83C0B-E4D4-481B-B201-5894CAE51954}" type="parTrans" cxnId="{1C814FA8-F26B-40F4-92CF-1AFEF6F487AF}">
      <dgm:prSet/>
      <dgm:spPr/>
      <dgm:t>
        <a:bodyPr/>
        <a:lstStyle/>
        <a:p>
          <a:endParaRPr lang="en-US" sz="2000"/>
        </a:p>
      </dgm:t>
    </dgm:pt>
    <dgm:pt modelId="{8D0C42C9-510F-4C2D-B12B-403F8F1A31C8}" type="sibTrans" cxnId="{1C814FA8-F26B-40F4-92CF-1AFEF6F487AF}">
      <dgm:prSet/>
      <dgm:spPr/>
      <dgm:t>
        <a:bodyPr/>
        <a:lstStyle/>
        <a:p>
          <a:endParaRPr lang="en-US" sz="2000"/>
        </a:p>
      </dgm:t>
    </dgm:pt>
    <dgm:pt modelId="{D285D48D-67E3-41B1-8428-7FA9AA90ECEB}">
      <dgm:prSet custT="1"/>
      <dgm:spPr/>
      <dgm:t>
        <a:bodyPr/>
        <a:lstStyle/>
        <a:p>
          <a:r>
            <a:rPr lang="en-US" sz="2000" b="1" dirty="0"/>
            <a:t>RTE, SSA entitlements </a:t>
          </a:r>
          <a:r>
            <a:rPr lang="en-US" sz="2000" dirty="0"/>
            <a:t>and other benefits are to be linked to APAAR.</a:t>
          </a:r>
        </a:p>
      </dgm:t>
    </dgm:pt>
    <dgm:pt modelId="{FD051C75-C116-4F15-802B-A9A6A45B2701}" type="parTrans" cxnId="{1BF511E2-6E54-493C-AB11-F18C10F324A1}">
      <dgm:prSet/>
      <dgm:spPr/>
      <dgm:t>
        <a:bodyPr/>
        <a:lstStyle/>
        <a:p>
          <a:endParaRPr lang="en-US" sz="2000"/>
        </a:p>
      </dgm:t>
    </dgm:pt>
    <dgm:pt modelId="{F2E59FB0-AF7F-453E-909B-76E31CBA6632}" type="sibTrans" cxnId="{1BF511E2-6E54-493C-AB11-F18C10F324A1}">
      <dgm:prSet/>
      <dgm:spPr/>
      <dgm:t>
        <a:bodyPr/>
        <a:lstStyle/>
        <a:p>
          <a:endParaRPr lang="en-US" sz="2000"/>
        </a:p>
      </dgm:t>
    </dgm:pt>
    <dgm:pt modelId="{9F52A3A9-77B6-4FB2-BD60-1E01F1D12F61}">
      <dgm:prSet custT="1"/>
      <dgm:spPr/>
      <dgm:t>
        <a:bodyPr/>
        <a:lstStyle/>
        <a:p>
          <a:r>
            <a:rPr lang="en-US" sz="2000" dirty="0"/>
            <a:t>All IT Systems in the state </a:t>
          </a:r>
          <a:r>
            <a:rPr lang="en-US" sz="2000" b="1" dirty="0"/>
            <a:t>linked to the VSK </a:t>
          </a:r>
          <a:r>
            <a:rPr lang="en-US" sz="2000" dirty="0"/>
            <a:t>need to be APAAR Seeded</a:t>
          </a:r>
        </a:p>
      </dgm:t>
    </dgm:pt>
    <dgm:pt modelId="{3D54C191-C5B0-4E38-9048-2BE9A634A33C}" type="parTrans" cxnId="{F7843462-D62E-487B-98AC-FA419C60B59B}">
      <dgm:prSet/>
      <dgm:spPr/>
      <dgm:t>
        <a:bodyPr/>
        <a:lstStyle/>
        <a:p>
          <a:endParaRPr lang="en-US" sz="2000"/>
        </a:p>
      </dgm:t>
    </dgm:pt>
    <dgm:pt modelId="{E5944571-892D-4063-A7DF-004600DAAEA2}" type="sibTrans" cxnId="{F7843462-D62E-487B-98AC-FA419C60B59B}">
      <dgm:prSet/>
      <dgm:spPr/>
      <dgm:t>
        <a:bodyPr/>
        <a:lstStyle/>
        <a:p>
          <a:endParaRPr lang="en-US" sz="2000"/>
        </a:p>
      </dgm:t>
    </dgm:pt>
    <dgm:pt modelId="{27C69A07-D08D-4BBF-962E-705E159E49BB}">
      <dgm:prSet custT="1"/>
      <dgm:spPr/>
      <dgm:t>
        <a:bodyPr/>
        <a:lstStyle/>
        <a:p>
          <a:r>
            <a:rPr lang="en-US" sz="2000" dirty="0"/>
            <a:t>Ensure printing of APAAR ID in all </a:t>
          </a:r>
          <a:r>
            <a:rPr lang="en-US" sz="2000" b="1" dirty="0"/>
            <a:t>Student ID Cards </a:t>
          </a:r>
          <a:r>
            <a:rPr lang="en-US" sz="2000" dirty="0"/>
            <a:t>and other documents</a:t>
          </a:r>
        </a:p>
      </dgm:t>
    </dgm:pt>
    <dgm:pt modelId="{FFBD5095-B1AC-4DE5-A97D-5B257BCD7BF5}" type="parTrans" cxnId="{F2E20077-FABB-42C3-B6B7-EC511383D346}">
      <dgm:prSet/>
      <dgm:spPr/>
      <dgm:t>
        <a:bodyPr/>
        <a:lstStyle/>
        <a:p>
          <a:endParaRPr lang="en-US" sz="2000"/>
        </a:p>
      </dgm:t>
    </dgm:pt>
    <dgm:pt modelId="{D041BF16-91DB-4EEB-BC51-DEDD073EA334}" type="sibTrans" cxnId="{F2E20077-FABB-42C3-B6B7-EC511383D346}">
      <dgm:prSet/>
      <dgm:spPr/>
      <dgm:t>
        <a:bodyPr/>
        <a:lstStyle/>
        <a:p>
          <a:endParaRPr lang="en-US" sz="2000"/>
        </a:p>
      </dgm:t>
    </dgm:pt>
    <dgm:pt modelId="{0F21746F-15AC-4518-9197-FEAE100C73BC}" type="pres">
      <dgm:prSet presAssocID="{D9EE5AD4-C9E9-4538-AA5C-FC2795CFD6BA}" presName="diagram" presStyleCnt="0">
        <dgm:presLayoutVars>
          <dgm:dir/>
          <dgm:resizeHandles val="exact"/>
        </dgm:presLayoutVars>
      </dgm:prSet>
      <dgm:spPr/>
    </dgm:pt>
    <dgm:pt modelId="{41012D0C-17C2-4440-861F-95BA8CDF1932}" type="pres">
      <dgm:prSet presAssocID="{B7FD2940-7C21-43BB-82DE-B244412E0327}" presName="node" presStyleLbl="node1" presStyleIdx="0" presStyleCnt="6">
        <dgm:presLayoutVars>
          <dgm:bulletEnabled val="1"/>
        </dgm:presLayoutVars>
      </dgm:prSet>
      <dgm:spPr/>
    </dgm:pt>
    <dgm:pt modelId="{CE7DFA50-5A81-407C-8FF9-E602C7B75016}" type="pres">
      <dgm:prSet presAssocID="{A806DCAE-C3CF-4E29-B82F-790150522E83}" presName="sibTrans" presStyleCnt="0"/>
      <dgm:spPr/>
    </dgm:pt>
    <dgm:pt modelId="{356DEFB0-9918-435F-9BFE-F0F9B22669D7}" type="pres">
      <dgm:prSet presAssocID="{DEB2F6D2-CBD6-4C3E-8895-CD5286C1FC25}" presName="node" presStyleLbl="node1" presStyleIdx="1" presStyleCnt="6">
        <dgm:presLayoutVars>
          <dgm:bulletEnabled val="1"/>
        </dgm:presLayoutVars>
      </dgm:prSet>
      <dgm:spPr/>
    </dgm:pt>
    <dgm:pt modelId="{9D1E28F2-8F41-4BDB-92C6-2FCB83AE63CA}" type="pres">
      <dgm:prSet presAssocID="{B49154BD-9C92-4C21-BC52-7BC2300CB2B7}" presName="sibTrans" presStyleCnt="0"/>
      <dgm:spPr/>
    </dgm:pt>
    <dgm:pt modelId="{C40A161A-3799-4C33-BBFF-12EDCC52517F}" type="pres">
      <dgm:prSet presAssocID="{0E3D706C-F4C8-4B17-A650-8CB563E1A8D4}" presName="node" presStyleLbl="node1" presStyleIdx="2" presStyleCnt="6">
        <dgm:presLayoutVars>
          <dgm:bulletEnabled val="1"/>
        </dgm:presLayoutVars>
      </dgm:prSet>
      <dgm:spPr/>
    </dgm:pt>
    <dgm:pt modelId="{0B10422A-C6B4-4E36-869E-1280D057D9DD}" type="pres">
      <dgm:prSet presAssocID="{8D0C42C9-510F-4C2D-B12B-403F8F1A31C8}" presName="sibTrans" presStyleCnt="0"/>
      <dgm:spPr/>
    </dgm:pt>
    <dgm:pt modelId="{FC08A94A-5B94-4BD6-8EDB-7A20C824A689}" type="pres">
      <dgm:prSet presAssocID="{D285D48D-67E3-41B1-8428-7FA9AA90ECEB}" presName="node" presStyleLbl="node1" presStyleIdx="3" presStyleCnt="6">
        <dgm:presLayoutVars>
          <dgm:bulletEnabled val="1"/>
        </dgm:presLayoutVars>
      </dgm:prSet>
      <dgm:spPr/>
    </dgm:pt>
    <dgm:pt modelId="{2440CFC3-E434-4620-AFB7-32F4964CE61B}" type="pres">
      <dgm:prSet presAssocID="{F2E59FB0-AF7F-453E-909B-76E31CBA6632}" presName="sibTrans" presStyleCnt="0"/>
      <dgm:spPr/>
    </dgm:pt>
    <dgm:pt modelId="{A8F4D190-5ED3-4997-A6AB-B9F69756C511}" type="pres">
      <dgm:prSet presAssocID="{9F52A3A9-77B6-4FB2-BD60-1E01F1D12F61}" presName="node" presStyleLbl="node1" presStyleIdx="4" presStyleCnt="6">
        <dgm:presLayoutVars>
          <dgm:bulletEnabled val="1"/>
        </dgm:presLayoutVars>
      </dgm:prSet>
      <dgm:spPr/>
    </dgm:pt>
    <dgm:pt modelId="{1A582818-37AC-459B-A051-9FC0DB1A3FF7}" type="pres">
      <dgm:prSet presAssocID="{E5944571-892D-4063-A7DF-004600DAAEA2}" presName="sibTrans" presStyleCnt="0"/>
      <dgm:spPr/>
    </dgm:pt>
    <dgm:pt modelId="{63E3BC78-5C92-43B8-B1B6-D0F55DC6926A}" type="pres">
      <dgm:prSet presAssocID="{27C69A07-D08D-4BBF-962E-705E159E49BB}" presName="node" presStyleLbl="node1" presStyleIdx="5" presStyleCnt="6">
        <dgm:presLayoutVars>
          <dgm:bulletEnabled val="1"/>
        </dgm:presLayoutVars>
      </dgm:prSet>
      <dgm:spPr/>
    </dgm:pt>
  </dgm:ptLst>
  <dgm:cxnLst>
    <dgm:cxn modelId="{F938B706-1C3A-4222-BD66-22DCC91D9A49}" type="presOf" srcId="{9F52A3A9-77B6-4FB2-BD60-1E01F1D12F61}" destId="{A8F4D190-5ED3-4997-A6AB-B9F69756C511}" srcOrd="0" destOrd="0" presId="urn:microsoft.com/office/officeart/2005/8/layout/default"/>
    <dgm:cxn modelId="{D4363E17-5F38-42E2-ACE3-ECCF4DD6A66F}" type="presOf" srcId="{B7FD2940-7C21-43BB-82DE-B244412E0327}" destId="{41012D0C-17C2-4440-861F-95BA8CDF1932}" srcOrd="0" destOrd="0" presId="urn:microsoft.com/office/officeart/2005/8/layout/default"/>
    <dgm:cxn modelId="{6679AA28-71FF-4A30-894F-89DAA25417C0}" type="presOf" srcId="{D9EE5AD4-C9E9-4538-AA5C-FC2795CFD6BA}" destId="{0F21746F-15AC-4518-9197-FEAE100C73BC}" srcOrd="0" destOrd="0" presId="urn:microsoft.com/office/officeart/2005/8/layout/default"/>
    <dgm:cxn modelId="{C3F4853B-ED95-4ABD-A370-D4964A29F0FB}" type="presOf" srcId="{DEB2F6D2-CBD6-4C3E-8895-CD5286C1FC25}" destId="{356DEFB0-9918-435F-9BFE-F0F9B22669D7}" srcOrd="0" destOrd="0" presId="urn:microsoft.com/office/officeart/2005/8/layout/default"/>
    <dgm:cxn modelId="{F7843462-D62E-487B-98AC-FA419C60B59B}" srcId="{D9EE5AD4-C9E9-4538-AA5C-FC2795CFD6BA}" destId="{9F52A3A9-77B6-4FB2-BD60-1E01F1D12F61}" srcOrd="4" destOrd="0" parTransId="{3D54C191-C5B0-4E38-9048-2BE9A634A33C}" sibTransId="{E5944571-892D-4063-A7DF-004600DAAEA2}"/>
    <dgm:cxn modelId="{0076076F-80BB-4FA4-8598-DC330FACF351}" srcId="{D9EE5AD4-C9E9-4538-AA5C-FC2795CFD6BA}" destId="{B7FD2940-7C21-43BB-82DE-B244412E0327}" srcOrd="0" destOrd="0" parTransId="{821E4824-EA93-432C-9D7C-2BE9F92AF526}" sibTransId="{A806DCAE-C3CF-4E29-B82F-790150522E83}"/>
    <dgm:cxn modelId="{E73EDD74-0515-480A-B998-BA4F37433EBB}" type="presOf" srcId="{0E3D706C-F4C8-4B17-A650-8CB563E1A8D4}" destId="{C40A161A-3799-4C33-BBFF-12EDCC52517F}" srcOrd="0" destOrd="0" presId="urn:microsoft.com/office/officeart/2005/8/layout/default"/>
    <dgm:cxn modelId="{F2E20077-FABB-42C3-B6B7-EC511383D346}" srcId="{D9EE5AD4-C9E9-4538-AA5C-FC2795CFD6BA}" destId="{27C69A07-D08D-4BBF-962E-705E159E49BB}" srcOrd="5" destOrd="0" parTransId="{FFBD5095-B1AC-4DE5-A97D-5B257BCD7BF5}" sibTransId="{D041BF16-91DB-4EEB-BC51-DEDD073EA334}"/>
    <dgm:cxn modelId="{53D31EA4-735F-4810-B053-C336EA7D9B73}" srcId="{D9EE5AD4-C9E9-4538-AA5C-FC2795CFD6BA}" destId="{DEB2F6D2-CBD6-4C3E-8895-CD5286C1FC25}" srcOrd="1" destOrd="0" parTransId="{B1A196A3-21C8-4FC6-9620-476E0D31A197}" sibTransId="{B49154BD-9C92-4C21-BC52-7BC2300CB2B7}"/>
    <dgm:cxn modelId="{1C814FA8-F26B-40F4-92CF-1AFEF6F487AF}" srcId="{D9EE5AD4-C9E9-4538-AA5C-FC2795CFD6BA}" destId="{0E3D706C-F4C8-4B17-A650-8CB563E1A8D4}" srcOrd="2" destOrd="0" parTransId="{02B83C0B-E4D4-481B-B201-5894CAE51954}" sibTransId="{8D0C42C9-510F-4C2D-B12B-403F8F1A31C8}"/>
    <dgm:cxn modelId="{3F6569C5-998D-42CE-8B46-699BBB251B22}" type="presOf" srcId="{27C69A07-D08D-4BBF-962E-705E159E49BB}" destId="{63E3BC78-5C92-43B8-B1B6-D0F55DC6926A}" srcOrd="0" destOrd="0" presId="urn:microsoft.com/office/officeart/2005/8/layout/default"/>
    <dgm:cxn modelId="{5040FCDA-F492-4BDD-90CE-F716EE7A79EC}" type="presOf" srcId="{D285D48D-67E3-41B1-8428-7FA9AA90ECEB}" destId="{FC08A94A-5B94-4BD6-8EDB-7A20C824A689}" srcOrd="0" destOrd="0" presId="urn:microsoft.com/office/officeart/2005/8/layout/default"/>
    <dgm:cxn modelId="{1BF511E2-6E54-493C-AB11-F18C10F324A1}" srcId="{D9EE5AD4-C9E9-4538-AA5C-FC2795CFD6BA}" destId="{D285D48D-67E3-41B1-8428-7FA9AA90ECEB}" srcOrd="3" destOrd="0" parTransId="{FD051C75-C116-4F15-802B-A9A6A45B2701}" sibTransId="{F2E59FB0-AF7F-453E-909B-76E31CBA6632}"/>
    <dgm:cxn modelId="{958FC575-08FD-4D24-B83B-23C3EF361E7B}" type="presParOf" srcId="{0F21746F-15AC-4518-9197-FEAE100C73BC}" destId="{41012D0C-17C2-4440-861F-95BA8CDF1932}" srcOrd="0" destOrd="0" presId="urn:microsoft.com/office/officeart/2005/8/layout/default"/>
    <dgm:cxn modelId="{D9E0C6CE-022F-485B-84CE-813FA4F8DB4C}" type="presParOf" srcId="{0F21746F-15AC-4518-9197-FEAE100C73BC}" destId="{CE7DFA50-5A81-407C-8FF9-E602C7B75016}" srcOrd="1" destOrd="0" presId="urn:microsoft.com/office/officeart/2005/8/layout/default"/>
    <dgm:cxn modelId="{0473B44C-B599-4151-9B01-6CF231A4969D}" type="presParOf" srcId="{0F21746F-15AC-4518-9197-FEAE100C73BC}" destId="{356DEFB0-9918-435F-9BFE-F0F9B22669D7}" srcOrd="2" destOrd="0" presId="urn:microsoft.com/office/officeart/2005/8/layout/default"/>
    <dgm:cxn modelId="{73459510-CC2C-4F64-9ED3-BF215DA7369F}" type="presParOf" srcId="{0F21746F-15AC-4518-9197-FEAE100C73BC}" destId="{9D1E28F2-8F41-4BDB-92C6-2FCB83AE63CA}" srcOrd="3" destOrd="0" presId="urn:microsoft.com/office/officeart/2005/8/layout/default"/>
    <dgm:cxn modelId="{F028DCE8-FD0C-45D1-B03C-69A0BFDE7740}" type="presParOf" srcId="{0F21746F-15AC-4518-9197-FEAE100C73BC}" destId="{C40A161A-3799-4C33-BBFF-12EDCC52517F}" srcOrd="4" destOrd="0" presId="urn:microsoft.com/office/officeart/2005/8/layout/default"/>
    <dgm:cxn modelId="{265AACE3-6DB8-4A60-8BB0-06ECFFAB587B}" type="presParOf" srcId="{0F21746F-15AC-4518-9197-FEAE100C73BC}" destId="{0B10422A-C6B4-4E36-869E-1280D057D9DD}" srcOrd="5" destOrd="0" presId="urn:microsoft.com/office/officeart/2005/8/layout/default"/>
    <dgm:cxn modelId="{EA17A536-49F8-4A3E-809F-2B0DE92250A4}" type="presParOf" srcId="{0F21746F-15AC-4518-9197-FEAE100C73BC}" destId="{FC08A94A-5B94-4BD6-8EDB-7A20C824A689}" srcOrd="6" destOrd="0" presId="urn:microsoft.com/office/officeart/2005/8/layout/default"/>
    <dgm:cxn modelId="{C4321E57-3A7A-4908-985E-622B026470BE}" type="presParOf" srcId="{0F21746F-15AC-4518-9197-FEAE100C73BC}" destId="{2440CFC3-E434-4620-AFB7-32F4964CE61B}" srcOrd="7" destOrd="0" presId="urn:microsoft.com/office/officeart/2005/8/layout/default"/>
    <dgm:cxn modelId="{A9F6432A-0EA7-46DC-BAFC-F8C519103A88}" type="presParOf" srcId="{0F21746F-15AC-4518-9197-FEAE100C73BC}" destId="{A8F4D190-5ED3-4997-A6AB-B9F69756C511}" srcOrd="8" destOrd="0" presId="urn:microsoft.com/office/officeart/2005/8/layout/default"/>
    <dgm:cxn modelId="{30041AE5-68AF-4C09-BCFD-AA33EF16DB26}" type="presParOf" srcId="{0F21746F-15AC-4518-9197-FEAE100C73BC}" destId="{1A582818-37AC-459B-A051-9FC0DB1A3FF7}" srcOrd="9" destOrd="0" presId="urn:microsoft.com/office/officeart/2005/8/layout/default"/>
    <dgm:cxn modelId="{ECA58675-DF5E-44A6-B153-D74E5F086EB4}" type="presParOf" srcId="{0F21746F-15AC-4518-9197-FEAE100C73BC}" destId="{63E3BC78-5C92-43B8-B1B6-D0F55DC6926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3C476-2E4A-4A90-8BC1-E88520DD97B5}">
      <dsp:nvSpPr>
        <dsp:cNvPr id="0" name=""/>
        <dsp:cNvSpPr/>
      </dsp:nvSpPr>
      <dsp:spPr>
        <a:xfrm>
          <a:off x="0" y="667069"/>
          <a:ext cx="3574660" cy="2144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UDISE+</a:t>
          </a:r>
          <a:r>
            <a:rPr lang="en-US" sz="2000" kern="1200" dirty="0"/>
            <a:t> as an end-to-end platform for APAAR ID Generation</a:t>
          </a:r>
        </a:p>
      </dsp:txBody>
      <dsp:txXfrm>
        <a:off x="0" y="667069"/>
        <a:ext cx="3574660" cy="2144796"/>
      </dsp:txXfrm>
    </dsp:sp>
    <dsp:sp modelId="{C1E21565-EF04-4420-9F91-04B5226A14E7}">
      <dsp:nvSpPr>
        <dsp:cNvPr id="0" name=""/>
        <dsp:cNvSpPr/>
      </dsp:nvSpPr>
      <dsp:spPr>
        <a:xfrm>
          <a:off x="3932127" y="667069"/>
          <a:ext cx="3574660" cy="2144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Legally vetted </a:t>
          </a:r>
          <a:r>
            <a:rPr lang="en-US" sz="2000" b="1" kern="1200" dirty="0"/>
            <a:t>multilingual consent </a:t>
          </a:r>
          <a:r>
            <a:rPr lang="en-US" sz="2000" kern="1200" dirty="0"/>
            <a:t>forms is being utilized as per provisions of AADHAAR act.</a:t>
          </a:r>
        </a:p>
      </dsp:txBody>
      <dsp:txXfrm>
        <a:off x="3932127" y="667069"/>
        <a:ext cx="3574660" cy="2144796"/>
      </dsp:txXfrm>
    </dsp:sp>
    <dsp:sp modelId="{9B948510-EB6E-4C82-9EA8-1D52928C9A38}">
      <dsp:nvSpPr>
        <dsp:cNvPr id="0" name=""/>
        <dsp:cNvSpPr/>
      </dsp:nvSpPr>
      <dsp:spPr>
        <a:xfrm>
          <a:off x="7864254" y="667069"/>
          <a:ext cx="3574660" cy="2144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A </a:t>
          </a:r>
          <a:r>
            <a:rPr lang="en-US" sz="2000" b="1" kern="1200" dirty="0"/>
            <a:t>confirmation SMS</a:t>
          </a:r>
          <a:r>
            <a:rPr lang="en-US" sz="2000" kern="1200" dirty="0"/>
            <a:t> will be delivered to the parents through their registered mobile number updated in UDISE+</a:t>
          </a:r>
        </a:p>
      </dsp:txBody>
      <dsp:txXfrm>
        <a:off x="7864254" y="667069"/>
        <a:ext cx="3574660" cy="2144796"/>
      </dsp:txXfrm>
    </dsp:sp>
    <dsp:sp modelId="{ECBAFC80-AC1C-4B39-AE7E-15BA369EE471}">
      <dsp:nvSpPr>
        <dsp:cNvPr id="0" name=""/>
        <dsp:cNvSpPr/>
      </dsp:nvSpPr>
      <dsp:spPr>
        <a:xfrm>
          <a:off x="1966063" y="3169332"/>
          <a:ext cx="3574660" cy="2144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Physical presence of parents are required while submitting </a:t>
          </a:r>
          <a:r>
            <a:rPr lang="en-US" sz="2000" b="1" kern="1200" dirty="0"/>
            <a:t>consent forms</a:t>
          </a:r>
          <a:r>
            <a:rPr lang="en-US" sz="2000" kern="1200" dirty="0"/>
            <a:t> at schools</a:t>
          </a:r>
        </a:p>
      </dsp:txBody>
      <dsp:txXfrm>
        <a:off x="1966063" y="3169332"/>
        <a:ext cx="3574660" cy="2144796"/>
      </dsp:txXfrm>
    </dsp:sp>
    <dsp:sp modelId="{E9CBAECB-E2AD-4334-9383-5F492369EAC9}">
      <dsp:nvSpPr>
        <dsp:cNvPr id="0" name=""/>
        <dsp:cNvSpPr/>
      </dsp:nvSpPr>
      <dsp:spPr>
        <a:xfrm>
          <a:off x="5898190" y="3169332"/>
          <a:ext cx="3574660" cy="2144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IVRS Facility</a:t>
          </a:r>
          <a:r>
            <a:rPr lang="en-US" sz="2000" kern="1200" dirty="0"/>
            <a:t> has been set up by </a:t>
          </a:r>
          <a:r>
            <a:rPr lang="en-US" sz="2000" kern="1200" dirty="0" err="1"/>
            <a:t>NeGD</a:t>
          </a:r>
          <a:r>
            <a:rPr lang="en-US" sz="2000" kern="1200" dirty="0"/>
            <a:t> for assisting schools &amp; parents with APAAR ID Generation</a:t>
          </a:r>
        </a:p>
      </dsp:txBody>
      <dsp:txXfrm>
        <a:off x="5898190" y="3169332"/>
        <a:ext cx="3574660" cy="21447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012D0C-17C2-4440-861F-95BA8CDF1932}">
      <dsp:nvSpPr>
        <dsp:cNvPr id="0" name=""/>
        <dsp:cNvSpPr/>
      </dsp:nvSpPr>
      <dsp:spPr>
        <a:xfrm>
          <a:off x="0" y="667069"/>
          <a:ext cx="3574660" cy="2144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Validation of student's details (Name, DOB etc.) as per </a:t>
          </a:r>
          <a:r>
            <a:rPr lang="en-US" sz="2000" b="1" kern="1200" dirty="0"/>
            <a:t>AADHAAR Card</a:t>
          </a:r>
        </a:p>
      </dsp:txBody>
      <dsp:txXfrm>
        <a:off x="0" y="667069"/>
        <a:ext cx="3574660" cy="2144796"/>
      </dsp:txXfrm>
    </dsp:sp>
    <dsp:sp modelId="{356DEFB0-9918-435F-9BFE-F0F9B22669D7}">
      <dsp:nvSpPr>
        <dsp:cNvPr id="0" name=""/>
        <dsp:cNvSpPr/>
      </dsp:nvSpPr>
      <dsp:spPr>
        <a:xfrm>
          <a:off x="3932127" y="667069"/>
          <a:ext cx="3574660" cy="2144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UDISE+ will provide the </a:t>
          </a:r>
          <a:r>
            <a:rPr lang="en-US" sz="2000" b="1" kern="1200" dirty="0"/>
            <a:t>MIS Report</a:t>
          </a:r>
          <a:r>
            <a:rPr lang="en-US" sz="2000" kern="1200" dirty="0"/>
            <a:t> on APAAR ID Creation and Verification</a:t>
          </a:r>
        </a:p>
      </dsp:txBody>
      <dsp:txXfrm>
        <a:off x="3932127" y="667069"/>
        <a:ext cx="3574660" cy="2144796"/>
      </dsp:txXfrm>
    </dsp:sp>
    <dsp:sp modelId="{C40A161A-3799-4C33-BBFF-12EDCC52517F}">
      <dsp:nvSpPr>
        <dsp:cNvPr id="0" name=""/>
        <dsp:cNvSpPr/>
      </dsp:nvSpPr>
      <dsp:spPr>
        <a:xfrm>
          <a:off x="7864254" y="667069"/>
          <a:ext cx="3574660" cy="2144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Important academic documents (under identification) to be made available on </a:t>
          </a:r>
          <a:r>
            <a:rPr lang="en-US" sz="2000" b="1" kern="1200" dirty="0" err="1"/>
            <a:t>DigiLocker</a:t>
          </a:r>
          <a:endParaRPr lang="en-US" sz="2000" b="1" kern="1200" dirty="0"/>
        </a:p>
      </dsp:txBody>
      <dsp:txXfrm>
        <a:off x="7864254" y="667069"/>
        <a:ext cx="3574660" cy="2144796"/>
      </dsp:txXfrm>
    </dsp:sp>
    <dsp:sp modelId="{FC08A94A-5B94-4BD6-8EDB-7A20C824A689}">
      <dsp:nvSpPr>
        <dsp:cNvPr id="0" name=""/>
        <dsp:cNvSpPr/>
      </dsp:nvSpPr>
      <dsp:spPr>
        <a:xfrm>
          <a:off x="0" y="3169332"/>
          <a:ext cx="3574660" cy="2144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RTE, SSA entitlements </a:t>
          </a:r>
          <a:r>
            <a:rPr lang="en-US" sz="2000" kern="1200" dirty="0"/>
            <a:t>and other benefits are to be linked to APAAR.</a:t>
          </a:r>
        </a:p>
      </dsp:txBody>
      <dsp:txXfrm>
        <a:off x="0" y="3169332"/>
        <a:ext cx="3574660" cy="2144796"/>
      </dsp:txXfrm>
    </dsp:sp>
    <dsp:sp modelId="{A8F4D190-5ED3-4997-A6AB-B9F69756C511}">
      <dsp:nvSpPr>
        <dsp:cNvPr id="0" name=""/>
        <dsp:cNvSpPr/>
      </dsp:nvSpPr>
      <dsp:spPr>
        <a:xfrm>
          <a:off x="3932127" y="3169332"/>
          <a:ext cx="3574660" cy="2144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All IT Systems in the state </a:t>
          </a:r>
          <a:r>
            <a:rPr lang="en-US" sz="2000" b="1" kern="1200" dirty="0"/>
            <a:t>linked to the VSK </a:t>
          </a:r>
          <a:r>
            <a:rPr lang="en-US" sz="2000" kern="1200" dirty="0"/>
            <a:t>need to be APAAR Seeded</a:t>
          </a:r>
        </a:p>
      </dsp:txBody>
      <dsp:txXfrm>
        <a:off x="3932127" y="3169332"/>
        <a:ext cx="3574660" cy="2144796"/>
      </dsp:txXfrm>
    </dsp:sp>
    <dsp:sp modelId="{63E3BC78-5C92-43B8-B1B6-D0F55DC6926A}">
      <dsp:nvSpPr>
        <dsp:cNvPr id="0" name=""/>
        <dsp:cNvSpPr/>
      </dsp:nvSpPr>
      <dsp:spPr>
        <a:xfrm>
          <a:off x="7864254" y="3169332"/>
          <a:ext cx="3574660" cy="2144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Ensure printing of APAAR ID in all </a:t>
          </a:r>
          <a:r>
            <a:rPr lang="en-US" sz="2000" b="1" kern="1200" dirty="0"/>
            <a:t>Student ID Cards </a:t>
          </a:r>
          <a:r>
            <a:rPr lang="en-US" sz="2000" kern="1200" dirty="0"/>
            <a:t>and other documents</a:t>
          </a:r>
        </a:p>
      </dsp:txBody>
      <dsp:txXfrm>
        <a:off x="7864254" y="3169332"/>
        <a:ext cx="3574660" cy="2144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E6975-02DF-44EA-A417-88EA4BC022DC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58CFD-3A23-41A5-8C77-961C196D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496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1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06344-9010-9AFA-8596-5667E8BDD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4C8DAF-FDB6-322F-D8E8-2A97A7D5FA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81F28-2BB4-F4C5-C1C3-0659698D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DEFC-3296-4230-8B46-57BC4336FD11}" type="datetime1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ABCFF-E8F0-CF5E-D271-E866CFE1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354EB-751F-C7A4-28A1-38F654F18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4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78BDE-DE72-7662-2FB4-E555435BA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F2F53-F5D6-564F-A09E-4A113A59A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5136B-CB05-9C7B-AA77-664E301C1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F5EE-F48D-4912-A514-AA2A345A89F8}" type="datetime1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74CF3-B811-4121-8145-D05B9C568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1202D-C215-5722-B482-A94804CF5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5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09B42-62A3-FA11-2B3C-DEE2D5B2B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7DA18-4F2B-4A53-02EA-476EC473F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68993-968D-ADDF-017C-5FEF9236C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8A6B-F73F-437E-8619-7B908E63B3AA}" type="datetime1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AE507-51FA-5A3C-8D85-C629C717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55078-B331-2BB9-B5C6-E95570548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190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C2B77-06CB-2370-93D0-99B71E2E1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FA764-079D-3C5C-2944-06D4D8550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1E6BCF-FB5D-465B-5322-02665480B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06C93F-8527-0090-645E-EC90DF211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361C-9645-409E-BDAD-CED5F7C0F3D3}" type="datetime1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EAD44-035E-3DA6-BF60-9A0191521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9170D-19B4-EB26-59DF-635242AB9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39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9F8F4-EB78-6964-3608-085DD1719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74D03-8068-AB8F-3FC0-E8B5807BF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129F60-C18B-7C7D-94A3-A743A5735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E31C0C-8AA7-DC9F-4CDB-8CC8E70BEB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E74F23-FABA-1324-3ECA-612DCE9C97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D17B7E-F1C3-1E3F-AA2E-ACB6FF2BF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AB6E6-50F4-421E-A376-D9563FF3ECA0}" type="datetime1">
              <a:rPr lang="en-US" smtClean="0"/>
              <a:t>9/18/2024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B4A7E0-95ED-DC93-DC6A-3A8EF5A65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55CF65-09E6-F76C-4959-E30A1A008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46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D07E2-9DA7-94D3-4E50-DE178D6E6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04EECF-2672-6E79-2303-F54736414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4297F-38F7-49DF-882F-A4D959D6F45F}" type="datetime1">
              <a:rPr lang="en-US" smtClean="0"/>
              <a:t>9/18/2024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C148A-0640-0AC0-35E7-131FD1FE2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BFFD6-0949-5BF3-6506-BC14ED81E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45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9413F8-A0A1-8F1D-18AF-536667839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AD318-D87D-49E6-8F6A-A15DD780C76A}" type="datetime1">
              <a:rPr lang="en-US" smtClean="0"/>
              <a:t>9/18/2024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3E0ED6-94C8-1585-B400-858A02D6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65BC8-03F4-50A0-13B5-839124419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78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E874F-2AF5-03DB-C986-44FE0050E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5C619-F620-0BE9-F9D6-0CAF09DEF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65D2D-7B29-F931-47E1-A6F25AE74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7D758-504F-8791-289B-E95051622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C6CA-3AAF-4FA0-8BE8-E7D7DE777B58}" type="datetime1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EEC42-C4AA-89FC-0FEC-180759406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C2DC25-69A2-C42B-98FC-2CD34CE39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77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EA1F0-1814-0E08-F543-FD0EAB5A7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E96468-5294-8873-D968-947BB6060A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D30CD-2990-26DC-3988-82A37896F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7945C-523D-5F00-DA56-669474AED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E186-277F-411F-A126-0DC2FE946984}" type="datetime1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FA2B60-0333-E84D-9DF4-4A4237B1D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2C959-F30A-42BB-1B3A-F1D52C59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0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D1F92-7C9D-819C-6DA5-5D4D23ACE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E8B2A9-AB75-C16A-C20C-CE2B320134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AA235-9C95-9265-9267-D84AE96D3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D2798-5564-4BB7-AF00-5D314ED296F7}" type="datetime1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D9E80-CE07-EF5E-CDEC-B05120AE1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03DB8-38AD-0099-B6BD-7D01D0C0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357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8A354D-9AF6-0443-6A46-84C57DEF01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B67582-1C7C-000E-6031-B7E756178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0E02F-C378-7F9E-D7B8-C24F19C8E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2E2-DC7E-42F4-9876-88AFA4800163}" type="datetime1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21F01-FE4F-8FD5-902D-1FECBAF78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BAA28-3A01-4EE5-2B5D-B82A99442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69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C1EEF7-ACF1-35E0-F6EA-85BFAA024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A8E67-585B-C419-BA13-6063691D2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8EB28-2242-0CE1-3F59-B2B9E4D984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E5F62-9FBB-40AA-9386-18AA45079977}" type="datetime1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A971B-9B4F-9304-AF98-1355838F65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D432C-FB60-8AF3-DB57-BC6A06B78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9106B-49F2-497F-83E9-5BB961ADF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sv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svg"/><Relationship Id="rId5" Type="http://schemas.openxmlformats.org/officeDocument/2006/relationships/image" Target="../media/image3.sv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3.sv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3.svg"/><Relationship Id="rId7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193683-7F9B-95A6-000A-C506ED6623DD}"/>
              </a:ext>
            </a:extLst>
          </p:cNvPr>
          <p:cNvSpPr txBox="1"/>
          <p:nvPr/>
        </p:nvSpPr>
        <p:spPr>
          <a:xfrm>
            <a:off x="4859747" y="981327"/>
            <a:ext cx="720362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5400" b="1" dirty="0">
                <a:solidFill>
                  <a:srgbClr val="1B756B"/>
                </a:solidFill>
                <a:cs typeface="Times New Roman" panose="02020603050405020304" pitchFamily="18" charset="0"/>
              </a:rPr>
              <a:t>Automated Permanent Academic Account Registry (APAAR) ID</a:t>
            </a:r>
          </a:p>
          <a:p>
            <a:pPr>
              <a:tabLst>
                <a:tab pos="457200" algn="l"/>
              </a:tabLst>
            </a:pPr>
            <a:endParaRPr lang="en-US" sz="5400" b="1" dirty="0">
              <a:solidFill>
                <a:srgbClr val="1B756B"/>
              </a:solidFill>
              <a:cs typeface="Times New Roman" panose="02020603050405020304" pitchFamily="18" charset="0"/>
            </a:endParaRPr>
          </a:p>
          <a:p>
            <a:pPr>
              <a:tabLst>
                <a:tab pos="457200" algn="l"/>
              </a:tabLst>
            </a:pPr>
            <a:r>
              <a:rPr lang="en-US" sz="3600" b="1" dirty="0">
                <a:solidFill>
                  <a:srgbClr val="1B756B"/>
                </a:solidFill>
                <a:cs typeface="Times New Roman" panose="02020603050405020304" pitchFamily="18" charset="0"/>
              </a:rPr>
              <a:t>Implementation at Population Scale</a:t>
            </a:r>
          </a:p>
        </p:txBody>
      </p:sp>
      <p:pic>
        <p:nvPicPr>
          <p:cNvPr id="3" name="Picture 2" descr="A close-up of a card&#10;&#10;Description automatically generated">
            <a:extLst>
              <a:ext uri="{FF2B5EF4-FFF2-40B4-BE49-F238E27FC236}">
                <a16:creationId xmlns:a16="http://schemas.microsoft.com/office/drawing/2014/main" id="{5B17E813-D430-D1C4-7A31-01EE79362C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59"/>
          <a:stretch/>
        </p:blipFill>
        <p:spPr>
          <a:xfrm>
            <a:off x="-355554" y="1352358"/>
            <a:ext cx="5414971" cy="439939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82D106E-028C-AF2D-4DCE-22EC478F6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47660" y="302592"/>
            <a:ext cx="1333500" cy="40957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AF15CF-A73A-4872-916E-BB7895B01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84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Google Shape;788;p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145" y="862262"/>
            <a:ext cx="6595872" cy="5318525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116"/>
          <p:cNvSpPr txBox="1"/>
          <p:nvPr/>
        </p:nvSpPr>
        <p:spPr>
          <a:xfrm>
            <a:off x="184306" y="67985"/>
            <a:ext cx="11353800" cy="7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67" tIns="101567" rIns="101567" bIns="101567" anchor="ctr" anchorCtr="0">
            <a:noAutofit/>
          </a:bodyPr>
          <a:lstStyle/>
          <a:p>
            <a:pPr marL="0" lvl="2">
              <a:lnSpc>
                <a:spcPct val="90000"/>
              </a:lnSpc>
              <a:spcBef>
                <a:spcPct val="0"/>
              </a:spcBef>
              <a:buClr>
                <a:srgbClr val="00A3AE"/>
              </a:buClr>
              <a:buSzPts val="1000"/>
            </a:pPr>
            <a:r>
              <a:rPr lang="en" sz="3200" b="1" dirty="0">
                <a:solidFill>
                  <a:srgbClr val="1B756B"/>
                </a:solidFill>
                <a:latin typeface="+mj-lt"/>
                <a:ea typeface="+mj-ea"/>
                <a:cs typeface="Calibri Light"/>
                <a:sym typeface="Cambria"/>
              </a:rPr>
              <a:t>Automated Permanent Academic Account Registry (APAAR ID)</a:t>
            </a:r>
            <a:endParaRPr sz="3200" b="1" dirty="0">
              <a:solidFill>
                <a:srgbClr val="1B756B"/>
              </a:solidFill>
              <a:latin typeface="+mj-lt"/>
              <a:ea typeface="+mj-ea"/>
              <a:cs typeface="Calibri Light"/>
              <a:sym typeface="Cambria"/>
            </a:endParaRPr>
          </a:p>
        </p:txBody>
      </p:sp>
      <p:sp>
        <p:nvSpPr>
          <p:cNvPr id="790" name="Google Shape;790;p116"/>
          <p:cNvSpPr/>
          <p:nvPr/>
        </p:nvSpPr>
        <p:spPr>
          <a:xfrm>
            <a:off x="7114709" y="1896875"/>
            <a:ext cx="4830848" cy="742305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sz="2133">
                <a:latin typeface="Times New Roman"/>
                <a:ea typeface="Times New Roman"/>
                <a:cs typeface="Times New Roman"/>
                <a:sym typeface="Times New Roman"/>
              </a:rPr>
              <a:t>12 Digital </a:t>
            </a:r>
            <a:r>
              <a:rPr lang="en" sz="2133" b="1" u="sng">
                <a:latin typeface="Times New Roman"/>
                <a:ea typeface="Times New Roman"/>
                <a:cs typeface="Times New Roman"/>
                <a:sym typeface="Times New Roman"/>
              </a:rPr>
              <a:t>AADHAAR linked</a:t>
            </a:r>
            <a:r>
              <a:rPr lang="en" sz="2133">
                <a:latin typeface="Times New Roman"/>
                <a:ea typeface="Times New Roman"/>
                <a:cs typeface="Times New Roman"/>
                <a:sym typeface="Times New Roman"/>
              </a:rPr>
              <a:t> lifelong learning ID for students.</a:t>
            </a:r>
            <a:endParaRPr sz="2133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1" name="Google Shape;791;p116"/>
          <p:cNvSpPr/>
          <p:nvPr/>
        </p:nvSpPr>
        <p:spPr>
          <a:xfrm>
            <a:off x="7114709" y="2931488"/>
            <a:ext cx="4830848" cy="912101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sz="2133" b="1" u="sng">
                <a:latin typeface="Times New Roman"/>
                <a:ea typeface="Times New Roman"/>
                <a:cs typeface="Times New Roman"/>
                <a:sym typeface="Times New Roman"/>
              </a:rPr>
              <a:t>25 Cr provisional IDs</a:t>
            </a:r>
            <a:r>
              <a:rPr lang="en" sz="2133">
                <a:latin typeface="Times New Roman"/>
                <a:ea typeface="Times New Roman"/>
                <a:cs typeface="Times New Roman"/>
                <a:sym typeface="Times New Roman"/>
              </a:rPr>
              <a:t> created for school students.</a:t>
            </a:r>
            <a:endParaRPr sz="2400"/>
          </a:p>
        </p:txBody>
      </p:sp>
      <p:sp>
        <p:nvSpPr>
          <p:cNvPr id="792" name="Google Shape;792;p116"/>
          <p:cNvSpPr/>
          <p:nvPr/>
        </p:nvSpPr>
        <p:spPr>
          <a:xfrm>
            <a:off x="7114709" y="862262"/>
            <a:ext cx="4830848" cy="742305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sz="2133">
                <a:latin typeface="Times New Roman"/>
                <a:ea typeface="Times New Roman"/>
                <a:cs typeface="Times New Roman"/>
                <a:sym typeface="Times New Roman"/>
              </a:rPr>
              <a:t>Introduced in alignment with </a:t>
            </a:r>
            <a:r>
              <a:rPr lang="en" sz="2133" b="1" u="sng">
                <a:latin typeface="Times New Roman"/>
                <a:ea typeface="Times New Roman"/>
                <a:cs typeface="Times New Roman"/>
                <a:sym typeface="Times New Roman"/>
              </a:rPr>
              <a:t>NEP and NDEAR</a:t>
            </a:r>
            <a:r>
              <a:rPr lang="en" sz="2133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133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11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buSzPts val="900"/>
            </a:pPr>
            <a:fld id="{00000000-1234-1234-1234-123412341234}" type="slidenum">
              <a:rPr lang="en"/>
              <a:pPr>
                <a:buSzPts val="900"/>
              </a:pPr>
              <a:t>2</a:t>
            </a:fld>
            <a:endParaRPr/>
          </a:p>
        </p:txBody>
      </p:sp>
      <p:sp>
        <p:nvSpPr>
          <p:cNvPr id="795" name="Google Shape;795;p116"/>
          <p:cNvSpPr/>
          <p:nvPr/>
        </p:nvSpPr>
        <p:spPr>
          <a:xfrm>
            <a:off x="7114709" y="4135897"/>
            <a:ext cx="4830848" cy="912101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sz="2133">
                <a:latin typeface="Times New Roman"/>
                <a:ea typeface="Times New Roman"/>
                <a:cs typeface="Times New Roman"/>
                <a:sym typeface="Times New Roman"/>
              </a:rPr>
              <a:t>Launched on </a:t>
            </a:r>
            <a:r>
              <a:rPr lang="en" sz="2133" b="1" u="sng">
                <a:latin typeface="Times New Roman"/>
                <a:ea typeface="Times New Roman"/>
                <a:cs typeface="Times New Roman"/>
                <a:sym typeface="Times New Roman"/>
              </a:rPr>
              <a:t>13</a:t>
            </a:r>
            <a:r>
              <a:rPr lang="en" sz="2133" b="1" u="sng" baseline="30000"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" sz="2133" b="1" u="sng">
                <a:latin typeface="Times New Roman"/>
                <a:ea typeface="Times New Roman"/>
                <a:cs typeface="Times New Roman"/>
                <a:sym typeface="Times New Roman"/>
              </a:rPr>
              <a:t> February 2024</a:t>
            </a:r>
            <a:r>
              <a:rPr lang="en" sz="2133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400"/>
          </a:p>
        </p:txBody>
      </p:sp>
      <p:sp>
        <p:nvSpPr>
          <p:cNvPr id="796" name="Google Shape;796;p116"/>
          <p:cNvSpPr/>
          <p:nvPr/>
        </p:nvSpPr>
        <p:spPr>
          <a:xfrm>
            <a:off x="7114709" y="5284647"/>
            <a:ext cx="4830848" cy="912101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sz="2133" b="1" u="sng">
                <a:latin typeface="Times New Roman"/>
                <a:ea typeface="Times New Roman"/>
                <a:cs typeface="Times New Roman"/>
                <a:sym typeface="Times New Roman"/>
              </a:rPr>
              <a:t>100 Days Campaign </a:t>
            </a:r>
            <a:r>
              <a:rPr lang="en" sz="2133">
                <a:latin typeface="Times New Roman"/>
                <a:ea typeface="Times New Roman"/>
                <a:cs typeface="Times New Roman"/>
                <a:sym typeface="Times New Roman"/>
              </a:rPr>
              <a:t>to link APAAR with AADHAR.</a:t>
            </a:r>
            <a:endParaRPr sz="240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15649F2-F4A9-7DE9-1DC0-208B8CA1F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47660" y="302592"/>
            <a:ext cx="1333500" cy="4095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2DD6D28-949E-09B7-E02C-594B8FD90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7660" y="302592"/>
            <a:ext cx="1333500" cy="40957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A7CAB0B-5094-83EE-FFE0-0F4D88C366DC}"/>
              </a:ext>
            </a:extLst>
          </p:cNvPr>
          <p:cNvSpPr txBox="1">
            <a:spLocks/>
          </p:cNvSpPr>
          <p:nvPr/>
        </p:nvSpPr>
        <p:spPr>
          <a:xfrm>
            <a:off x="310840" y="137956"/>
            <a:ext cx="10236820" cy="7388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1B756B"/>
                </a:solidFill>
                <a:cs typeface="Calibri Light"/>
              </a:rPr>
              <a:t>APAAR – An Overview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E97782B-500E-7142-0009-1330CA36649B}"/>
              </a:ext>
            </a:extLst>
          </p:cNvPr>
          <p:cNvCxnSpPr>
            <a:cxnSpLocks/>
          </p:cNvCxnSpPr>
          <p:nvPr/>
        </p:nvCxnSpPr>
        <p:spPr>
          <a:xfrm>
            <a:off x="534099" y="3429000"/>
            <a:ext cx="1112380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Google Shape;1081;p27">
            <a:extLst>
              <a:ext uri="{FF2B5EF4-FFF2-40B4-BE49-F238E27FC236}">
                <a16:creationId xmlns:a16="http://schemas.microsoft.com/office/drawing/2014/main" id="{97FFCDA5-4DB3-DE5B-5870-63670DA9AA7F}"/>
              </a:ext>
            </a:extLst>
          </p:cNvPr>
          <p:cNvSpPr/>
          <p:nvPr/>
        </p:nvSpPr>
        <p:spPr>
          <a:xfrm>
            <a:off x="534099" y="3247500"/>
            <a:ext cx="363000" cy="363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tx1">
                    <a:lumMod val="95000"/>
                    <a:lumOff val="5000"/>
                  </a:schemeClr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</a:t>
            </a:r>
            <a:endParaRPr sz="1600">
              <a:solidFill>
                <a:schemeClr val="tx1">
                  <a:lumMod val="95000"/>
                  <a:lumOff val="5000"/>
                </a:schemeClr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9A5EF30-E516-B20E-DA0F-368BFC8DF4DD}"/>
              </a:ext>
            </a:extLst>
          </p:cNvPr>
          <p:cNvSpPr/>
          <p:nvPr/>
        </p:nvSpPr>
        <p:spPr>
          <a:xfrm>
            <a:off x="721453" y="1175588"/>
            <a:ext cx="2407641" cy="4486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13</a:t>
            </a:r>
            <a:r>
              <a:rPr 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February 2024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4513F9F-DA09-7E90-E7D6-A4127DC88D74}"/>
              </a:ext>
            </a:extLst>
          </p:cNvPr>
          <p:cNvSpPr/>
          <p:nvPr/>
        </p:nvSpPr>
        <p:spPr>
          <a:xfrm>
            <a:off x="715598" y="1714989"/>
            <a:ext cx="2413496" cy="12760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APAAR was launched by Hon. Minister of Education Shri. Dharmendra Pradhan</a:t>
            </a:r>
          </a:p>
        </p:txBody>
      </p:sp>
      <p:pic>
        <p:nvPicPr>
          <p:cNvPr id="77" name="Google Shape;788;p116">
            <a:extLst>
              <a:ext uri="{FF2B5EF4-FFF2-40B4-BE49-F238E27FC236}">
                <a16:creationId xmlns:a16="http://schemas.microsoft.com/office/drawing/2014/main" id="{8457A1A5-C77F-1AA3-6F48-1912477165A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099" y="3765981"/>
            <a:ext cx="2724745" cy="21970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1081;p27">
            <a:extLst>
              <a:ext uri="{FF2B5EF4-FFF2-40B4-BE49-F238E27FC236}">
                <a16:creationId xmlns:a16="http://schemas.microsoft.com/office/drawing/2014/main" id="{9AEEADFD-3268-42AF-FC9B-9881D6B0D984}"/>
              </a:ext>
            </a:extLst>
          </p:cNvPr>
          <p:cNvSpPr/>
          <p:nvPr/>
        </p:nvSpPr>
        <p:spPr>
          <a:xfrm>
            <a:off x="3664591" y="3237014"/>
            <a:ext cx="363000" cy="363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6D4A88A-CEFF-CBB6-6A25-6D8090C59E14}"/>
              </a:ext>
            </a:extLst>
          </p:cNvPr>
          <p:cNvSpPr/>
          <p:nvPr/>
        </p:nvSpPr>
        <p:spPr>
          <a:xfrm>
            <a:off x="3664591" y="3682091"/>
            <a:ext cx="2407641" cy="4486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  <a:r>
              <a:rPr 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rd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June 2024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F6A7CD2-CD43-BB8A-EA20-E8C94E1BBA0F}"/>
              </a:ext>
            </a:extLst>
          </p:cNvPr>
          <p:cNvSpPr/>
          <p:nvPr/>
        </p:nvSpPr>
        <p:spPr>
          <a:xfrm>
            <a:off x="3658736" y="4221492"/>
            <a:ext cx="2413496" cy="2320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Meeting convened by Hon. Secretary to initiate 100-day plan for APAAR along with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DoSE&amp;L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CSC,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NeGD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&amp; DIC and UDISE+ was decided as the end-to-end platform</a:t>
            </a:r>
          </a:p>
        </p:txBody>
      </p:sp>
      <p:sp>
        <p:nvSpPr>
          <p:cNvPr id="81" name="Google Shape;1081;p27">
            <a:extLst>
              <a:ext uri="{FF2B5EF4-FFF2-40B4-BE49-F238E27FC236}">
                <a16:creationId xmlns:a16="http://schemas.microsoft.com/office/drawing/2014/main" id="{3E5E3ECF-F54C-60E6-00B2-F326E251DA11}"/>
              </a:ext>
            </a:extLst>
          </p:cNvPr>
          <p:cNvSpPr/>
          <p:nvPr/>
        </p:nvSpPr>
        <p:spPr>
          <a:xfrm>
            <a:off x="6096000" y="3234358"/>
            <a:ext cx="363000" cy="363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17DDB80-CD8D-D7C6-A425-02368EDEAC70}"/>
              </a:ext>
            </a:extLst>
          </p:cNvPr>
          <p:cNvSpPr/>
          <p:nvPr/>
        </p:nvSpPr>
        <p:spPr>
          <a:xfrm>
            <a:off x="4895107" y="1106912"/>
            <a:ext cx="2407641" cy="4486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27</a:t>
            </a:r>
            <a:r>
              <a:rPr 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June 2024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3C78DE4-0B00-35B0-FE94-7E55E185C98E}"/>
              </a:ext>
            </a:extLst>
          </p:cNvPr>
          <p:cNvSpPr/>
          <p:nvPr/>
        </p:nvSpPr>
        <p:spPr>
          <a:xfrm>
            <a:off x="4889252" y="1646313"/>
            <a:ext cx="2413496" cy="13530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Technical Readiness of UDISE+,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DigiLocker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API developed and tested for APAAR ID Generation</a:t>
            </a:r>
          </a:p>
        </p:txBody>
      </p:sp>
      <p:sp>
        <p:nvSpPr>
          <p:cNvPr id="86" name="Google Shape;1081;p27">
            <a:extLst>
              <a:ext uri="{FF2B5EF4-FFF2-40B4-BE49-F238E27FC236}">
                <a16:creationId xmlns:a16="http://schemas.microsoft.com/office/drawing/2014/main" id="{A6892E28-5C94-DD46-2E9A-4546C5ECD1EC}"/>
              </a:ext>
            </a:extLst>
          </p:cNvPr>
          <p:cNvSpPr/>
          <p:nvPr/>
        </p:nvSpPr>
        <p:spPr>
          <a:xfrm>
            <a:off x="8164409" y="3234358"/>
            <a:ext cx="363000" cy="363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4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FA2439D-23B8-B07A-D1EF-771B179BB4E6}"/>
              </a:ext>
            </a:extLst>
          </p:cNvPr>
          <p:cNvSpPr/>
          <p:nvPr/>
        </p:nvSpPr>
        <p:spPr>
          <a:xfrm>
            <a:off x="6777419" y="3642593"/>
            <a:ext cx="2407641" cy="4486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06</a:t>
            </a:r>
            <a:r>
              <a:rPr 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August 2024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84D8C6B-D341-F67C-0C35-F90DFACC7A22}"/>
              </a:ext>
            </a:extLst>
          </p:cNvPr>
          <p:cNvSpPr/>
          <p:nvPr/>
        </p:nvSpPr>
        <p:spPr>
          <a:xfrm>
            <a:off x="6771564" y="4181994"/>
            <a:ext cx="2413496" cy="2320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Close group pilot conducted for APAAR ID Generation and feedback incorporated in the process.</a:t>
            </a:r>
          </a:p>
        </p:txBody>
      </p:sp>
      <p:sp>
        <p:nvSpPr>
          <p:cNvPr id="89" name="Google Shape;1081;p27">
            <a:extLst>
              <a:ext uri="{FF2B5EF4-FFF2-40B4-BE49-F238E27FC236}">
                <a16:creationId xmlns:a16="http://schemas.microsoft.com/office/drawing/2014/main" id="{E91A07DE-E36C-D160-643D-2C60BF98B318}"/>
              </a:ext>
            </a:extLst>
          </p:cNvPr>
          <p:cNvSpPr/>
          <p:nvPr/>
        </p:nvSpPr>
        <p:spPr>
          <a:xfrm>
            <a:off x="11294901" y="3244172"/>
            <a:ext cx="363000" cy="363000"/>
          </a:xfrm>
          <a:prstGeom prst="ellipse">
            <a:avLst/>
          </a:prstGeom>
          <a:solidFill>
            <a:srgbClr val="1B756B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FFFFFF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5</a:t>
            </a:r>
            <a:endParaRPr sz="1600" dirty="0">
              <a:solidFill>
                <a:srgbClr val="FFFFFF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FCAEB17-E025-E59E-BBC5-285946FFC969}"/>
              </a:ext>
            </a:extLst>
          </p:cNvPr>
          <p:cNvSpPr/>
          <p:nvPr/>
        </p:nvSpPr>
        <p:spPr>
          <a:xfrm>
            <a:off x="9250260" y="1175588"/>
            <a:ext cx="2407641" cy="448651"/>
          </a:xfrm>
          <a:prstGeom prst="rect">
            <a:avLst/>
          </a:prstGeom>
          <a:solidFill>
            <a:srgbClr val="1B75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02</a:t>
            </a:r>
            <a:r>
              <a:rPr lang="en-US" sz="2000" baseline="30000" dirty="0"/>
              <a:t>nd</a:t>
            </a:r>
            <a:r>
              <a:rPr lang="en-US" sz="2000" dirty="0"/>
              <a:t> September 2024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3D10BFF-78B9-8FFE-DEE2-CDC955E16400}"/>
              </a:ext>
            </a:extLst>
          </p:cNvPr>
          <p:cNvSpPr/>
          <p:nvPr/>
        </p:nvSpPr>
        <p:spPr>
          <a:xfrm>
            <a:off x="9244405" y="1714989"/>
            <a:ext cx="2413496" cy="1454262"/>
          </a:xfrm>
          <a:prstGeom prst="rect">
            <a:avLst/>
          </a:prstGeom>
          <a:solidFill>
            <a:srgbClr val="1B75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Launch of APAAR ID Generation Campaign at School Level – Secretary, School Education Letter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77683D-1636-1545-F8F2-F8F3E00D6B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9934" y="3682091"/>
            <a:ext cx="2083104" cy="296130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71BD90-E1D6-4110-9204-5DCE2A022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68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2DD6D28-949E-09B7-E02C-594B8FD90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7660" y="302592"/>
            <a:ext cx="1333500" cy="40957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A7CAB0B-5094-83EE-FFE0-0F4D88C366DC}"/>
              </a:ext>
            </a:extLst>
          </p:cNvPr>
          <p:cNvSpPr txBox="1">
            <a:spLocks/>
          </p:cNvSpPr>
          <p:nvPr/>
        </p:nvSpPr>
        <p:spPr>
          <a:xfrm>
            <a:off x="310840" y="137956"/>
            <a:ext cx="10236820" cy="7388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1B756B"/>
                </a:solidFill>
                <a:cs typeface="Calibri Light"/>
              </a:rPr>
              <a:t>Key Decisions taken for APAAR ID Generation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1F46A42-5ACC-E5BA-EC08-663AC31516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792343"/>
              </p:ext>
            </p:extLst>
          </p:nvPr>
        </p:nvGraphicFramePr>
        <p:xfrm>
          <a:off x="442244" y="876802"/>
          <a:ext cx="11438915" cy="5981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4E7CAD-56F2-492E-82FF-DC1D4E0A1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49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2DD6D28-949E-09B7-E02C-594B8FD90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7660" y="302592"/>
            <a:ext cx="1333500" cy="40957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A7CAB0B-5094-83EE-FFE0-0F4D88C366DC}"/>
              </a:ext>
            </a:extLst>
          </p:cNvPr>
          <p:cNvSpPr txBox="1">
            <a:spLocks/>
          </p:cNvSpPr>
          <p:nvPr/>
        </p:nvSpPr>
        <p:spPr>
          <a:xfrm>
            <a:off x="310840" y="137956"/>
            <a:ext cx="10236820" cy="7388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1B756B"/>
                </a:solidFill>
                <a:cs typeface="Calibri Light"/>
              </a:rPr>
              <a:t>Key Decisions taken for APAAR ID Generation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1F46A42-5ACC-E5BA-EC08-663AC31516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0977930"/>
              </p:ext>
            </p:extLst>
          </p:nvPr>
        </p:nvGraphicFramePr>
        <p:xfrm>
          <a:off x="442244" y="876802"/>
          <a:ext cx="11438915" cy="5981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459747-29D4-46EA-BE46-DD238CD26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62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A2D9277-6F1E-F4C4-1C99-FE8C3581BFFB}"/>
              </a:ext>
            </a:extLst>
          </p:cNvPr>
          <p:cNvSpPr txBox="1">
            <a:spLocks/>
          </p:cNvSpPr>
          <p:nvPr/>
        </p:nvSpPr>
        <p:spPr>
          <a:xfrm>
            <a:off x="196872" y="-10519"/>
            <a:ext cx="10963712" cy="614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B756B"/>
                </a:solidFill>
                <a:cs typeface="Calibri Light"/>
              </a:rPr>
              <a:t>Roll Out Strategy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6E0B242-645A-5344-D618-32A0EA8DEF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3245" b="1157"/>
          <a:stretch/>
        </p:blipFill>
        <p:spPr>
          <a:xfrm>
            <a:off x="10033419" y="3191751"/>
            <a:ext cx="1284396" cy="46132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D49FA65-A21E-10B4-5177-246C5B00A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11869" y="3429000"/>
            <a:ext cx="970468" cy="363398"/>
          </a:xfrm>
          <a:prstGeom prst="rect">
            <a:avLst/>
          </a:prstGeom>
        </p:spPr>
      </p:pic>
      <p:pic>
        <p:nvPicPr>
          <p:cNvPr id="18" name="Picture 17" descr="A school building with a flag on top&#10;&#10;Description automatically generated">
            <a:extLst>
              <a:ext uri="{FF2B5EF4-FFF2-40B4-BE49-F238E27FC236}">
                <a16:creationId xmlns:a16="http://schemas.microsoft.com/office/drawing/2014/main" id="{E1E24AC8-A4AB-7BFF-2E47-07E228C26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847" y="739780"/>
            <a:ext cx="1094152" cy="61443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2FD16B8-06E2-282A-AEBA-ADF94A9C3B6A}"/>
              </a:ext>
            </a:extLst>
          </p:cNvPr>
          <p:cNvSpPr/>
          <p:nvPr/>
        </p:nvSpPr>
        <p:spPr>
          <a:xfrm>
            <a:off x="745432" y="1326345"/>
            <a:ext cx="1876983" cy="1125395"/>
          </a:xfrm>
          <a:prstGeom prst="rect">
            <a:avLst/>
          </a:prstGeom>
          <a:solidFill>
            <a:srgbClr val="1B75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MEGA PTMs Called by School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AE94385-DC04-5F48-FEA1-9CA34D9FC835}"/>
              </a:ext>
            </a:extLst>
          </p:cNvPr>
          <p:cNvSpPr/>
          <p:nvPr/>
        </p:nvSpPr>
        <p:spPr>
          <a:xfrm>
            <a:off x="9775266" y="3798950"/>
            <a:ext cx="1817649" cy="756247"/>
          </a:xfrm>
          <a:prstGeom prst="rect">
            <a:avLst/>
          </a:prstGeom>
          <a:solidFill>
            <a:srgbClr val="1B75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School Login to UDISE+ Portal &gt; APAAR Module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E9A102D-4D95-E257-3F37-836883F9127F}"/>
              </a:ext>
            </a:extLst>
          </p:cNvPr>
          <p:cNvSpPr/>
          <p:nvPr/>
        </p:nvSpPr>
        <p:spPr>
          <a:xfrm>
            <a:off x="748071" y="3867212"/>
            <a:ext cx="1899784" cy="614434"/>
          </a:xfrm>
          <a:prstGeom prst="rect">
            <a:avLst/>
          </a:prstGeom>
          <a:solidFill>
            <a:srgbClr val="1B75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Stored to UDISE+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CAB763B-D102-0EEC-9BE1-6A0EB81570F7}"/>
              </a:ext>
            </a:extLst>
          </p:cNvPr>
          <p:cNvSpPr/>
          <p:nvPr/>
        </p:nvSpPr>
        <p:spPr>
          <a:xfrm>
            <a:off x="8721102" y="1326345"/>
            <a:ext cx="2994247" cy="1082793"/>
          </a:xfrm>
          <a:prstGeom prst="rect">
            <a:avLst/>
          </a:prstGeom>
          <a:solidFill>
            <a:srgbClr val="1B75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Parent consent (Physical) collected in presence of school administration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B2BEDC4-8F5C-21B7-5DE0-09069FC443EF}"/>
              </a:ext>
            </a:extLst>
          </p:cNvPr>
          <p:cNvSpPr/>
          <p:nvPr/>
        </p:nvSpPr>
        <p:spPr>
          <a:xfrm>
            <a:off x="6752434" y="3792399"/>
            <a:ext cx="2077615" cy="762796"/>
          </a:xfrm>
          <a:prstGeom prst="rect">
            <a:avLst/>
          </a:prstGeom>
          <a:solidFill>
            <a:srgbClr val="1B75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Verification of Consent Form with AADAAR Details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BB7934C-DB10-C3B6-BB76-3EC9C852053D}"/>
              </a:ext>
            </a:extLst>
          </p:cNvPr>
          <p:cNvSpPr/>
          <p:nvPr/>
        </p:nvSpPr>
        <p:spPr>
          <a:xfrm>
            <a:off x="4152644" y="3858445"/>
            <a:ext cx="1688919" cy="624353"/>
          </a:xfrm>
          <a:prstGeom prst="rect">
            <a:avLst/>
          </a:prstGeom>
          <a:solidFill>
            <a:srgbClr val="1B75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APAAR ID created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4BEFE3-E0A2-03F7-265E-73050E876D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785" y="2877519"/>
            <a:ext cx="849755" cy="849755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FB7ABCC5-9554-2EFB-2EDA-4F3EA419A4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3245" b="1157"/>
          <a:stretch/>
        </p:blipFill>
        <p:spPr>
          <a:xfrm>
            <a:off x="1333393" y="3331070"/>
            <a:ext cx="1284396" cy="461328"/>
          </a:xfrm>
          <a:prstGeom prst="rect">
            <a:avLst/>
          </a:prstGeom>
        </p:spPr>
      </p:pic>
      <p:pic>
        <p:nvPicPr>
          <p:cNvPr id="83" name="Picture 82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DB5159C1-C588-6261-D5C5-0303DCF046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10" y="5496971"/>
            <a:ext cx="1881706" cy="583329"/>
          </a:xfrm>
          <a:prstGeom prst="rect">
            <a:avLst/>
          </a:prstGeom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DCC99AB7-E30B-4006-E10D-FF532899C019}"/>
              </a:ext>
            </a:extLst>
          </p:cNvPr>
          <p:cNvSpPr/>
          <p:nvPr/>
        </p:nvSpPr>
        <p:spPr>
          <a:xfrm>
            <a:off x="795399" y="6118220"/>
            <a:ext cx="1852456" cy="6144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dk1"/>
                </a:solidFill>
              </a:rPr>
              <a:t>INTEGRATED TO DIGILOCKER</a:t>
            </a:r>
          </a:p>
        </p:txBody>
      </p:sp>
      <p:pic>
        <p:nvPicPr>
          <p:cNvPr id="92" name="Picture 91" descr="A close-up of a card&#10;&#10;Description automatically generated">
            <a:extLst>
              <a:ext uri="{FF2B5EF4-FFF2-40B4-BE49-F238E27FC236}">
                <a16:creationId xmlns:a16="http://schemas.microsoft.com/office/drawing/2014/main" id="{267D33C3-EB1B-4BBE-9FFF-1317EB66F7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t="2864" r="9869" b="30571"/>
          <a:stretch/>
        </p:blipFill>
        <p:spPr>
          <a:xfrm>
            <a:off x="3923930" y="5359355"/>
            <a:ext cx="758515" cy="747821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F11CE3DF-3B8D-CC2D-2625-51EF7E4CB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36915" y="364032"/>
            <a:ext cx="1333500" cy="409575"/>
          </a:xfrm>
          <a:prstGeom prst="rect">
            <a:avLst/>
          </a:prstGeom>
        </p:spPr>
      </p:pic>
      <p:pic>
        <p:nvPicPr>
          <p:cNvPr id="97" name="Graphic 96" descr="Fingerprint with solid fill">
            <a:extLst>
              <a:ext uri="{FF2B5EF4-FFF2-40B4-BE49-F238E27FC236}">
                <a16:creationId xmlns:a16="http://schemas.microsoft.com/office/drawing/2014/main" id="{FDA77E20-ECA1-5529-4563-D12A606A30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94732" y="808310"/>
            <a:ext cx="477374" cy="477374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9D8A51F-B7F6-089F-61C8-DFFB2FF1756C}"/>
              </a:ext>
            </a:extLst>
          </p:cNvPr>
          <p:cNvCxnSpPr>
            <a:cxnSpLocks/>
          </p:cNvCxnSpPr>
          <p:nvPr/>
        </p:nvCxnSpPr>
        <p:spPr>
          <a:xfrm>
            <a:off x="659934" y="2950828"/>
            <a:ext cx="1112380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E79457D6-22BB-191A-372E-B0239C40C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25532" y="906520"/>
            <a:ext cx="970468" cy="3633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91DE918-6FA1-1381-B668-656CB233B773}"/>
              </a:ext>
            </a:extLst>
          </p:cNvPr>
          <p:cNvSpPr/>
          <p:nvPr/>
        </p:nvSpPr>
        <p:spPr>
          <a:xfrm>
            <a:off x="4386262" y="1326345"/>
            <a:ext cx="2570993" cy="1100168"/>
          </a:xfrm>
          <a:prstGeom prst="rect">
            <a:avLst/>
          </a:prstGeom>
          <a:solidFill>
            <a:srgbClr val="1B75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Session on APAAR– benefits and long-term uses, Q&amp;A session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572467D-C9AA-2317-D567-DBAE069F4A47}"/>
              </a:ext>
            </a:extLst>
          </p:cNvPr>
          <p:cNvCxnSpPr>
            <a:cxnSpLocks/>
          </p:cNvCxnSpPr>
          <p:nvPr/>
        </p:nvCxnSpPr>
        <p:spPr>
          <a:xfrm>
            <a:off x="659934" y="5060215"/>
            <a:ext cx="1112380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2D8ED5E-C771-022C-67D0-A018CE9A40E7}"/>
              </a:ext>
            </a:extLst>
          </p:cNvPr>
          <p:cNvSpPr/>
          <p:nvPr/>
        </p:nvSpPr>
        <p:spPr>
          <a:xfrm>
            <a:off x="3321803" y="6112450"/>
            <a:ext cx="2128917" cy="6144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dk1"/>
                </a:solidFill>
              </a:rPr>
              <a:t>School ID Cards to Print APAAR ID #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B77C4CF-FD91-9BDF-1DEA-0DA732FA22C5}"/>
              </a:ext>
            </a:extLst>
          </p:cNvPr>
          <p:cNvCxnSpPr>
            <a:endCxn id="7" idx="1"/>
          </p:cNvCxnSpPr>
          <p:nvPr/>
        </p:nvCxnSpPr>
        <p:spPr>
          <a:xfrm flipV="1">
            <a:off x="2647855" y="1876429"/>
            <a:ext cx="1738407" cy="12613"/>
          </a:xfrm>
          <a:prstGeom prst="straightConnector1">
            <a:avLst/>
          </a:prstGeom>
          <a:ln w="28575">
            <a:solidFill>
              <a:srgbClr val="1B75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EA49EA3-1321-DDD4-B70F-2A333D77077E}"/>
              </a:ext>
            </a:extLst>
          </p:cNvPr>
          <p:cNvCxnSpPr>
            <a:cxnSpLocks/>
            <a:stCxn id="7" idx="3"/>
            <a:endCxn id="33" idx="1"/>
          </p:cNvCxnSpPr>
          <p:nvPr/>
        </p:nvCxnSpPr>
        <p:spPr>
          <a:xfrm flipV="1">
            <a:off x="6957255" y="1867742"/>
            <a:ext cx="1763847" cy="8687"/>
          </a:xfrm>
          <a:prstGeom prst="straightConnector1">
            <a:avLst/>
          </a:prstGeom>
          <a:ln w="28575">
            <a:solidFill>
              <a:srgbClr val="1B75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37EC62D-E9AB-1335-2B64-22FE3DFDB237}"/>
              </a:ext>
            </a:extLst>
          </p:cNvPr>
          <p:cNvCxnSpPr>
            <a:cxnSpLocks/>
            <a:stCxn id="24" idx="1"/>
            <a:endCxn id="45" idx="3"/>
          </p:cNvCxnSpPr>
          <p:nvPr/>
        </p:nvCxnSpPr>
        <p:spPr>
          <a:xfrm flipH="1" flipV="1">
            <a:off x="8830049" y="4173797"/>
            <a:ext cx="945217" cy="3277"/>
          </a:xfrm>
          <a:prstGeom prst="straightConnector1">
            <a:avLst/>
          </a:prstGeom>
          <a:ln w="28575">
            <a:solidFill>
              <a:srgbClr val="1B75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C31EAFD-1E37-C90D-B0A2-687D380A5277}"/>
              </a:ext>
            </a:extLst>
          </p:cNvPr>
          <p:cNvCxnSpPr>
            <a:cxnSpLocks/>
            <a:stCxn id="45" idx="1"/>
            <a:endCxn id="46" idx="3"/>
          </p:cNvCxnSpPr>
          <p:nvPr/>
        </p:nvCxnSpPr>
        <p:spPr>
          <a:xfrm flipH="1" flipV="1">
            <a:off x="5841563" y="4170622"/>
            <a:ext cx="910871" cy="3175"/>
          </a:xfrm>
          <a:prstGeom prst="straightConnector1">
            <a:avLst/>
          </a:prstGeom>
          <a:ln w="28575">
            <a:solidFill>
              <a:srgbClr val="1B75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78D4E2F-856F-8148-EC61-94EECF3BEAE0}"/>
              </a:ext>
            </a:extLst>
          </p:cNvPr>
          <p:cNvCxnSpPr>
            <a:cxnSpLocks/>
            <a:stCxn id="46" idx="1"/>
            <a:endCxn id="32" idx="3"/>
          </p:cNvCxnSpPr>
          <p:nvPr/>
        </p:nvCxnSpPr>
        <p:spPr>
          <a:xfrm flipH="1">
            <a:off x="2647855" y="4170622"/>
            <a:ext cx="1504789" cy="3807"/>
          </a:xfrm>
          <a:prstGeom prst="straightConnector1">
            <a:avLst/>
          </a:prstGeom>
          <a:ln w="28575">
            <a:solidFill>
              <a:srgbClr val="1B75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29E4DE51-EA5F-624F-ED49-0453993F16A3}"/>
              </a:ext>
            </a:extLst>
          </p:cNvPr>
          <p:cNvCxnSpPr>
            <a:cxnSpLocks/>
            <a:stCxn id="33" idx="3"/>
            <a:endCxn id="24" idx="3"/>
          </p:cNvCxnSpPr>
          <p:nvPr/>
        </p:nvCxnSpPr>
        <p:spPr>
          <a:xfrm flipH="1">
            <a:off x="11592915" y="1867742"/>
            <a:ext cx="122434" cy="2309332"/>
          </a:xfrm>
          <a:prstGeom prst="bentConnector3">
            <a:avLst>
              <a:gd name="adj1" fmla="val -186713"/>
            </a:avLst>
          </a:prstGeom>
          <a:ln w="28575">
            <a:solidFill>
              <a:srgbClr val="1B75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C2F543C-4E81-0476-C521-0599E50CC9A6}"/>
              </a:ext>
            </a:extLst>
          </p:cNvPr>
          <p:cNvCxnSpPr>
            <a:cxnSpLocks/>
          </p:cNvCxnSpPr>
          <p:nvPr/>
        </p:nvCxnSpPr>
        <p:spPr>
          <a:xfrm>
            <a:off x="1563880" y="4461234"/>
            <a:ext cx="3725" cy="997817"/>
          </a:xfrm>
          <a:prstGeom prst="straightConnector1">
            <a:avLst/>
          </a:prstGeom>
          <a:ln w="28575">
            <a:solidFill>
              <a:srgbClr val="1B75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8BCC498-2527-E9A6-3F8D-D2D939F11AEE}"/>
              </a:ext>
            </a:extLst>
          </p:cNvPr>
          <p:cNvSpPr txBox="1"/>
          <p:nvPr/>
        </p:nvSpPr>
        <p:spPr>
          <a:xfrm>
            <a:off x="535446" y="2591019"/>
            <a:ext cx="3617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Activities during school PTM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B5602B3-0B2F-5003-0EC5-808399DB8FE5}"/>
              </a:ext>
            </a:extLst>
          </p:cNvPr>
          <p:cNvSpPr txBox="1"/>
          <p:nvPr/>
        </p:nvSpPr>
        <p:spPr>
          <a:xfrm>
            <a:off x="7135738" y="4691833"/>
            <a:ext cx="5235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Poppins" panose="00000500000000000000" pitchFamily="2" charset="0"/>
                <a:cs typeface="Poppins" panose="00000500000000000000" pitchFamily="2" charset="0"/>
              </a:rPr>
              <a:t>Activities of UDISE Coordinator after PTM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7F85D4-551B-6C5C-C81A-8F4211C50961}"/>
              </a:ext>
            </a:extLst>
          </p:cNvPr>
          <p:cNvSpPr/>
          <p:nvPr/>
        </p:nvSpPr>
        <p:spPr>
          <a:xfrm>
            <a:off x="5735898" y="6080300"/>
            <a:ext cx="3830133" cy="64658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dk1"/>
                </a:solidFill>
              </a:rPr>
              <a:t>Confirmation SMS delivered to parents UDISE+ registered mobile number</a:t>
            </a:r>
          </a:p>
        </p:txBody>
      </p:sp>
      <p:pic>
        <p:nvPicPr>
          <p:cNvPr id="14" name="Picture 13" descr="A black and white chat bubbles&#10;&#10;Description automatically generated with medium confidence">
            <a:extLst>
              <a:ext uri="{FF2B5EF4-FFF2-40B4-BE49-F238E27FC236}">
                <a16:creationId xmlns:a16="http://schemas.microsoft.com/office/drawing/2014/main" id="{698B3874-6FA9-4C81-AC64-53E775CDDE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373" y="5287086"/>
            <a:ext cx="820090" cy="820090"/>
          </a:xfrm>
          <a:prstGeom prst="rect">
            <a:avLst/>
          </a:prstGeom>
        </p:spPr>
      </p:pic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F638C4BC-86E4-7F8C-8EC4-F6BA0E83D535}"/>
              </a:ext>
            </a:extLst>
          </p:cNvPr>
          <p:cNvCxnSpPr>
            <a:cxnSpLocks/>
          </p:cNvCxnSpPr>
          <p:nvPr/>
        </p:nvCxnSpPr>
        <p:spPr>
          <a:xfrm rot="5400000">
            <a:off x="4248066" y="4610318"/>
            <a:ext cx="804160" cy="693915"/>
          </a:xfrm>
          <a:prstGeom prst="bentConnector3">
            <a:avLst/>
          </a:prstGeom>
          <a:ln w="28575">
            <a:solidFill>
              <a:srgbClr val="1B75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C0176663-8055-2CA4-5218-6A4D556031CE}"/>
              </a:ext>
            </a:extLst>
          </p:cNvPr>
          <p:cNvCxnSpPr>
            <a:cxnSpLocks/>
            <a:stCxn id="46" idx="2"/>
            <a:endCxn id="9" idx="0"/>
          </p:cNvCxnSpPr>
          <p:nvPr/>
        </p:nvCxnSpPr>
        <p:spPr>
          <a:xfrm rot="16200000" flipH="1">
            <a:off x="5525283" y="3954618"/>
            <a:ext cx="1597502" cy="2653861"/>
          </a:xfrm>
          <a:prstGeom prst="bentConnector3">
            <a:avLst>
              <a:gd name="adj1" fmla="val 50000"/>
            </a:avLst>
          </a:prstGeom>
          <a:ln w="28575">
            <a:solidFill>
              <a:srgbClr val="1B75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24AADF-1694-4408-9E12-B05E72B23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24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2DD6D28-949E-09B7-E02C-594B8FD90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7660" y="302592"/>
            <a:ext cx="1333500" cy="40957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A7CAB0B-5094-83EE-FFE0-0F4D88C366DC}"/>
              </a:ext>
            </a:extLst>
          </p:cNvPr>
          <p:cNvSpPr txBox="1">
            <a:spLocks/>
          </p:cNvSpPr>
          <p:nvPr/>
        </p:nvSpPr>
        <p:spPr>
          <a:xfrm>
            <a:off x="310840" y="137956"/>
            <a:ext cx="10236820" cy="7388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1B756B"/>
                </a:solidFill>
                <a:cs typeface="Calibri Light"/>
              </a:rPr>
              <a:t>Steps to be taken by State – Phase 1: Readiness (Day 1-15)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43EEE7-DACD-4A73-8E1B-853180A8C774}"/>
              </a:ext>
            </a:extLst>
          </p:cNvPr>
          <p:cNvGrpSpPr/>
          <p:nvPr/>
        </p:nvGrpSpPr>
        <p:grpSpPr>
          <a:xfrm>
            <a:off x="175328" y="1978269"/>
            <a:ext cx="11705832" cy="2664069"/>
            <a:chOff x="319827" y="1268633"/>
            <a:chExt cx="11705832" cy="202991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FDF2C5-79D3-4F01-AF91-42463AF38B2B}"/>
                </a:ext>
              </a:extLst>
            </p:cNvPr>
            <p:cNvSpPr/>
            <p:nvPr/>
          </p:nvSpPr>
          <p:spPr>
            <a:xfrm>
              <a:off x="3701216" y="2237870"/>
              <a:ext cx="747533" cy="91440"/>
            </a:xfrm>
            <a:custGeom>
              <a:avLst/>
              <a:gdLst>
                <a:gd name="connsiteX0" fmla="*/ 0 w 747533"/>
                <a:gd name="connsiteY0" fmla="*/ 45720 h 91440"/>
                <a:gd name="connsiteX1" fmla="*/ 747533 w 747533"/>
                <a:gd name="connsiteY1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7533" h="91440">
                  <a:moveTo>
                    <a:pt x="0" y="45720"/>
                  </a:moveTo>
                  <a:lnTo>
                    <a:pt x="747533" y="45720"/>
                  </a:lnTo>
                </a:path>
              </a:pathLst>
            </a:custGeom>
            <a:noFill/>
            <a:ln>
              <a:tailEnd type="arrow"/>
            </a:ln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7013" tIns="41829" rIns="367014" bIns="4183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D44275E-7B5A-49AB-94BE-C2C61E3C3ED0}"/>
                </a:ext>
              </a:extLst>
            </p:cNvPr>
            <p:cNvSpPr/>
            <p:nvPr/>
          </p:nvSpPr>
          <p:spPr>
            <a:xfrm>
              <a:off x="319827" y="1268633"/>
              <a:ext cx="3383188" cy="2029913"/>
            </a:xfrm>
            <a:custGeom>
              <a:avLst/>
              <a:gdLst>
                <a:gd name="connsiteX0" fmla="*/ 0 w 3383188"/>
                <a:gd name="connsiteY0" fmla="*/ 0 h 2029913"/>
                <a:gd name="connsiteX1" fmla="*/ 3383188 w 3383188"/>
                <a:gd name="connsiteY1" fmla="*/ 0 h 2029913"/>
                <a:gd name="connsiteX2" fmla="*/ 3383188 w 3383188"/>
                <a:gd name="connsiteY2" fmla="*/ 2029913 h 2029913"/>
                <a:gd name="connsiteX3" fmla="*/ 0 w 3383188"/>
                <a:gd name="connsiteY3" fmla="*/ 2029913 h 2029913"/>
                <a:gd name="connsiteX4" fmla="*/ 0 w 3383188"/>
                <a:gd name="connsiteY4" fmla="*/ 0 h 2029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3188" h="2029913">
                  <a:moveTo>
                    <a:pt x="0" y="0"/>
                  </a:moveTo>
                  <a:lnTo>
                    <a:pt x="3383188" y="0"/>
                  </a:lnTo>
                  <a:lnTo>
                    <a:pt x="3383188" y="2029913"/>
                  </a:lnTo>
                  <a:lnTo>
                    <a:pt x="0" y="202991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20904" rIns="120904" bIns="120904" numCol="1" spcCol="1270" anchor="t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/>
                <a:t>Appoint State MIS Coordinators as Asst. Nodal Officers for APAAR Creation</a:t>
              </a:r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/>
                <a:t>Sent confirmation letter to Secretary, School Education with details of the Asst. Nodal Officer.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6197315-92BC-4A0D-B31B-E3050C0F10C9}"/>
                </a:ext>
              </a:extLst>
            </p:cNvPr>
            <p:cNvSpPr/>
            <p:nvPr/>
          </p:nvSpPr>
          <p:spPr>
            <a:xfrm>
              <a:off x="7862538" y="2237870"/>
              <a:ext cx="747533" cy="91440"/>
            </a:xfrm>
            <a:custGeom>
              <a:avLst/>
              <a:gdLst>
                <a:gd name="connsiteX0" fmla="*/ 0 w 747533"/>
                <a:gd name="connsiteY0" fmla="*/ 45720 h 91440"/>
                <a:gd name="connsiteX1" fmla="*/ 747533 w 747533"/>
                <a:gd name="connsiteY1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7533" h="91440">
                  <a:moveTo>
                    <a:pt x="0" y="45720"/>
                  </a:moveTo>
                  <a:lnTo>
                    <a:pt x="747533" y="45720"/>
                  </a:lnTo>
                </a:path>
              </a:pathLst>
            </a:custGeom>
            <a:noFill/>
            <a:ln>
              <a:tailEnd type="arrow"/>
            </a:ln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7013" tIns="41829" rIns="367014" bIns="4183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37644B6-2316-43D8-8E06-6B972B147096}"/>
                </a:ext>
              </a:extLst>
            </p:cNvPr>
            <p:cNvSpPr/>
            <p:nvPr/>
          </p:nvSpPr>
          <p:spPr>
            <a:xfrm>
              <a:off x="4481149" y="1268633"/>
              <a:ext cx="3383188" cy="2029913"/>
            </a:xfrm>
            <a:custGeom>
              <a:avLst/>
              <a:gdLst>
                <a:gd name="connsiteX0" fmla="*/ 0 w 3383188"/>
                <a:gd name="connsiteY0" fmla="*/ 0 h 2029913"/>
                <a:gd name="connsiteX1" fmla="*/ 3383188 w 3383188"/>
                <a:gd name="connsiteY1" fmla="*/ 0 h 2029913"/>
                <a:gd name="connsiteX2" fmla="*/ 3383188 w 3383188"/>
                <a:gd name="connsiteY2" fmla="*/ 2029913 h 2029913"/>
                <a:gd name="connsiteX3" fmla="*/ 0 w 3383188"/>
                <a:gd name="connsiteY3" fmla="*/ 2029913 h 2029913"/>
                <a:gd name="connsiteX4" fmla="*/ 0 w 3383188"/>
                <a:gd name="connsiteY4" fmla="*/ 0 h 2029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3188" h="2029913">
                  <a:moveTo>
                    <a:pt x="0" y="0"/>
                  </a:moveTo>
                  <a:lnTo>
                    <a:pt x="3383188" y="0"/>
                  </a:lnTo>
                  <a:lnTo>
                    <a:pt x="3383188" y="2029913"/>
                  </a:lnTo>
                  <a:lnTo>
                    <a:pt x="0" y="202991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20904" rIns="120904" bIns="120904" numCol="1" spcCol="1270" anchor="t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/>
                <a:t>Appoint DEO as District Nodal Officer</a:t>
              </a:r>
              <a:endParaRPr lang="en-US" kern="1200" dirty="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/>
                <a:t>DEO to submit a district wise plan for APAAR Roll out with timelines.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3137926-AF7A-4326-9DE7-D0D0D6001ADC}"/>
                </a:ext>
              </a:extLst>
            </p:cNvPr>
            <p:cNvSpPr/>
            <p:nvPr/>
          </p:nvSpPr>
          <p:spPr>
            <a:xfrm>
              <a:off x="8642471" y="1268633"/>
              <a:ext cx="3383188" cy="2029913"/>
            </a:xfrm>
            <a:custGeom>
              <a:avLst/>
              <a:gdLst>
                <a:gd name="connsiteX0" fmla="*/ 0 w 3383188"/>
                <a:gd name="connsiteY0" fmla="*/ 0 h 2029913"/>
                <a:gd name="connsiteX1" fmla="*/ 3383188 w 3383188"/>
                <a:gd name="connsiteY1" fmla="*/ 0 h 2029913"/>
                <a:gd name="connsiteX2" fmla="*/ 3383188 w 3383188"/>
                <a:gd name="connsiteY2" fmla="*/ 2029913 h 2029913"/>
                <a:gd name="connsiteX3" fmla="*/ 0 w 3383188"/>
                <a:gd name="connsiteY3" fmla="*/ 2029913 h 2029913"/>
                <a:gd name="connsiteX4" fmla="*/ 0 w 3383188"/>
                <a:gd name="connsiteY4" fmla="*/ 0 h 2029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3188" h="2029913">
                  <a:moveTo>
                    <a:pt x="0" y="0"/>
                  </a:moveTo>
                  <a:lnTo>
                    <a:pt x="3383188" y="0"/>
                  </a:lnTo>
                  <a:lnTo>
                    <a:pt x="3383188" y="2029913"/>
                  </a:lnTo>
                  <a:lnTo>
                    <a:pt x="0" y="202991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20904" rIns="120904" bIns="120904" numCol="1" spcCol="1270" anchor="t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/>
                <a:t>Access, utilize and circulate IEC Materials for APAAR Campaigns</a:t>
              </a:r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/>
                <a:t>Resources are available at APAAR Website.</a:t>
              </a:r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/>
                <a:t>Multi-lingual contents are available. States may create more on need basis.</a:t>
              </a:r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/>
                <a:t>Posters may be printed and sent to all schools.</a:t>
              </a:r>
            </a:p>
          </p:txBody>
        </p:sp>
      </p:grpSp>
      <p:sp>
        <p:nvSpPr>
          <p:cNvPr id="2" name="Dodecagon 1">
            <a:extLst>
              <a:ext uri="{FF2B5EF4-FFF2-40B4-BE49-F238E27FC236}">
                <a16:creationId xmlns:a16="http://schemas.microsoft.com/office/drawing/2014/main" id="{3BB7100B-5AE4-E2FC-2C32-A3588A760004}"/>
              </a:ext>
            </a:extLst>
          </p:cNvPr>
          <p:cNvSpPr/>
          <p:nvPr/>
        </p:nvSpPr>
        <p:spPr>
          <a:xfrm>
            <a:off x="68727" y="4165044"/>
            <a:ext cx="545285" cy="691099"/>
          </a:xfrm>
          <a:prstGeom prst="dodecagon">
            <a:avLst/>
          </a:prstGeom>
          <a:solidFill>
            <a:srgbClr val="1B756B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1</a:t>
            </a:r>
          </a:p>
        </p:txBody>
      </p:sp>
      <p:sp>
        <p:nvSpPr>
          <p:cNvPr id="3" name="Dodecagon 2">
            <a:extLst>
              <a:ext uri="{FF2B5EF4-FFF2-40B4-BE49-F238E27FC236}">
                <a16:creationId xmlns:a16="http://schemas.microsoft.com/office/drawing/2014/main" id="{04853DC8-25A4-8278-6A0A-D7F5FD81CA58}"/>
              </a:ext>
            </a:extLst>
          </p:cNvPr>
          <p:cNvSpPr/>
          <p:nvPr/>
        </p:nvSpPr>
        <p:spPr>
          <a:xfrm>
            <a:off x="4047808" y="4165045"/>
            <a:ext cx="545285" cy="691099"/>
          </a:xfrm>
          <a:prstGeom prst="dodecagon">
            <a:avLst/>
          </a:prstGeom>
          <a:solidFill>
            <a:srgbClr val="1B756B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2</a:t>
            </a:r>
          </a:p>
        </p:txBody>
      </p:sp>
      <p:sp>
        <p:nvSpPr>
          <p:cNvPr id="4" name="Dodecagon 3">
            <a:extLst>
              <a:ext uri="{FF2B5EF4-FFF2-40B4-BE49-F238E27FC236}">
                <a16:creationId xmlns:a16="http://schemas.microsoft.com/office/drawing/2014/main" id="{8206F5CA-79BB-2DE8-A68F-C2F13212ECAB}"/>
              </a:ext>
            </a:extLst>
          </p:cNvPr>
          <p:cNvSpPr/>
          <p:nvPr/>
        </p:nvSpPr>
        <p:spPr>
          <a:xfrm>
            <a:off x="8178182" y="4296788"/>
            <a:ext cx="545285" cy="691099"/>
          </a:xfrm>
          <a:prstGeom prst="dodecagon">
            <a:avLst/>
          </a:prstGeom>
          <a:solidFill>
            <a:srgbClr val="1B756B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3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C60EE749-903A-4B36-BC9C-55A3AB460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81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2DD6D28-949E-09B7-E02C-594B8FD90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7660" y="302592"/>
            <a:ext cx="1333500" cy="40957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A7CAB0B-5094-83EE-FFE0-0F4D88C366DC}"/>
              </a:ext>
            </a:extLst>
          </p:cNvPr>
          <p:cNvSpPr txBox="1">
            <a:spLocks/>
          </p:cNvSpPr>
          <p:nvPr/>
        </p:nvSpPr>
        <p:spPr>
          <a:xfrm>
            <a:off x="310840" y="137956"/>
            <a:ext cx="10236820" cy="7388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1B756B"/>
                </a:solidFill>
                <a:cs typeface="Calibri Light"/>
              </a:rPr>
              <a:t>Steps to be taken by State – Phase 1: Readiness (Day 1-15)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43EEE7-DACD-4A73-8E1B-853180A8C774}"/>
              </a:ext>
            </a:extLst>
          </p:cNvPr>
          <p:cNvGrpSpPr/>
          <p:nvPr/>
        </p:nvGrpSpPr>
        <p:grpSpPr>
          <a:xfrm>
            <a:off x="243084" y="1538655"/>
            <a:ext cx="11705832" cy="2369862"/>
            <a:chOff x="319827" y="4076680"/>
            <a:chExt cx="11705832" cy="202991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5383BE8-CB80-4A9A-AE64-7C1D0B582344}"/>
                </a:ext>
              </a:extLst>
            </p:cNvPr>
            <p:cNvSpPr/>
            <p:nvPr/>
          </p:nvSpPr>
          <p:spPr>
            <a:xfrm>
              <a:off x="3701216" y="5045916"/>
              <a:ext cx="747533" cy="91440"/>
            </a:xfrm>
            <a:custGeom>
              <a:avLst/>
              <a:gdLst>
                <a:gd name="connsiteX0" fmla="*/ 0 w 747533"/>
                <a:gd name="connsiteY0" fmla="*/ 45720 h 91440"/>
                <a:gd name="connsiteX1" fmla="*/ 747533 w 747533"/>
                <a:gd name="connsiteY1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7533" h="91440">
                  <a:moveTo>
                    <a:pt x="0" y="45720"/>
                  </a:moveTo>
                  <a:lnTo>
                    <a:pt x="747533" y="45720"/>
                  </a:lnTo>
                </a:path>
              </a:pathLst>
            </a:custGeom>
            <a:noFill/>
            <a:ln>
              <a:tailEnd type="arrow"/>
            </a:ln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7013" tIns="41830" rIns="367014" bIns="41829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00" kern="12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5709AD2-CFEE-40F1-9E1E-688A7B697CE1}"/>
                </a:ext>
              </a:extLst>
            </p:cNvPr>
            <p:cNvSpPr/>
            <p:nvPr/>
          </p:nvSpPr>
          <p:spPr>
            <a:xfrm>
              <a:off x="319827" y="4076680"/>
              <a:ext cx="3383188" cy="2029913"/>
            </a:xfrm>
            <a:custGeom>
              <a:avLst/>
              <a:gdLst>
                <a:gd name="connsiteX0" fmla="*/ 0 w 3383188"/>
                <a:gd name="connsiteY0" fmla="*/ 0 h 2029913"/>
                <a:gd name="connsiteX1" fmla="*/ 3383188 w 3383188"/>
                <a:gd name="connsiteY1" fmla="*/ 0 h 2029913"/>
                <a:gd name="connsiteX2" fmla="*/ 3383188 w 3383188"/>
                <a:gd name="connsiteY2" fmla="*/ 2029913 h 2029913"/>
                <a:gd name="connsiteX3" fmla="*/ 0 w 3383188"/>
                <a:gd name="connsiteY3" fmla="*/ 2029913 h 2029913"/>
                <a:gd name="connsiteX4" fmla="*/ 0 w 3383188"/>
                <a:gd name="connsiteY4" fmla="*/ 0 h 2029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3188" h="2029913">
                  <a:moveTo>
                    <a:pt x="0" y="0"/>
                  </a:moveTo>
                  <a:lnTo>
                    <a:pt x="3383188" y="0"/>
                  </a:lnTo>
                  <a:lnTo>
                    <a:pt x="3383188" y="2029913"/>
                  </a:lnTo>
                  <a:lnTo>
                    <a:pt x="0" y="202991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20904" rIns="120904" bIns="120904" numCol="1" spcCol="1270" anchor="t" anchorCtr="0">
              <a:noAutofit/>
            </a:bodyPr>
            <a:lstStyle/>
            <a:p>
              <a:pPr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/>
                <a:t>Conduct Capacity Building Sessions for School UDISE+ Coordinators, HMs, Teacher</a:t>
              </a:r>
            </a:p>
            <a:p>
              <a:pPr marL="285750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dirty="0"/>
                <a:t>Asst. Nodal officer and DEOs to conduct handholding for schools.</a:t>
              </a:r>
            </a:p>
            <a:p>
              <a:pPr marL="285750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dirty="0"/>
                <a:t>Conduct online and offline trainings.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0651C22-784E-44A1-BBD4-11A5744DB8A1}"/>
                </a:ext>
              </a:extLst>
            </p:cNvPr>
            <p:cNvSpPr/>
            <p:nvPr/>
          </p:nvSpPr>
          <p:spPr>
            <a:xfrm>
              <a:off x="7862538" y="5045916"/>
              <a:ext cx="747533" cy="91440"/>
            </a:xfrm>
            <a:custGeom>
              <a:avLst/>
              <a:gdLst>
                <a:gd name="connsiteX0" fmla="*/ 0 w 747533"/>
                <a:gd name="connsiteY0" fmla="*/ 45720 h 91440"/>
                <a:gd name="connsiteX1" fmla="*/ 747533 w 747533"/>
                <a:gd name="connsiteY1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7533" h="91440">
                  <a:moveTo>
                    <a:pt x="0" y="45720"/>
                  </a:moveTo>
                  <a:lnTo>
                    <a:pt x="747533" y="45720"/>
                  </a:lnTo>
                </a:path>
              </a:pathLst>
            </a:custGeom>
            <a:noFill/>
            <a:ln>
              <a:tailEnd type="arrow"/>
            </a:ln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7013" tIns="41830" rIns="367014" bIns="41829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00" kern="12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D8B1545-1145-4807-9682-9760849D4FC7}"/>
                </a:ext>
              </a:extLst>
            </p:cNvPr>
            <p:cNvSpPr/>
            <p:nvPr/>
          </p:nvSpPr>
          <p:spPr>
            <a:xfrm>
              <a:off x="4481149" y="4076680"/>
              <a:ext cx="3383188" cy="2029913"/>
            </a:xfrm>
            <a:custGeom>
              <a:avLst/>
              <a:gdLst>
                <a:gd name="connsiteX0" fmla="*/ 0 w 3383188"/>
                <a:gd name="connsiteY0" fmla="*/ 0 h 2029913"/>
                <a:gd name="connsiteX1" fmla="*/ 3383188 w 3383188"/>
                <a:gd name="connsiteY1" fmla="*/ 0 h 2029913"/>
                <a:gd name="connsiteX2" fmla="*/ 3383188 w 3383188"/>
                <a:gd name="connsiteY2" fmla="*/ 2029913 h 2029913"/>
                <a:gd name="connsiteX3" fmla="*/ 0 w 3383188"/>
                <a:gd name="connsiteY3" fmla="*/ 2029913 h 2029913"/>
                <a:gd name="connsiteX4" fmla="*/ 0 w 3383188"/>
                <a:gd name="connsiteY4" fmla="*/ 0 h 2029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3188" h="2029913">
                  <a:moveTo>
                    <a:pt x="0" y="0"/>
                  </a:moveTo>
                  <a:lnTo>
                    <a:pt x="3383188" y="0"/>
                  </a:lnTo>
                  <a:lnTo>
                    <a:pt x="3383188" y="2029913"/>
                  </a:lnTo>
                  <a:lnTo>
                    <a:pt x="0" y="202991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20904" rIns="120904" bIns="120904" numCol="1" spcCol="1270" anchor="t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 dirty="0"/>
                <a:t>Roll-out at Schools</a:t>
              </a:r>
            </a:p>
            <a:p>
              <a:pPr marL="285750" lvl="1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dirty="0"/>
                <a:t>Call for PTM for Class 9th – 12th in a phased manner</a:t>
              </a:r>
            </a:p>
            <a:p>
              <a:pPr marL="285750" lvl="1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dirty="0"/>
                <a:t>Inform about APAAR, help clarify doubts.</a:t>
              </a:r>
            </a:p>
            <a:p>
              <a:pPr marL="285750" lvl="1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dirty="0"/>
                <a:t>Print student id card with APAAR number 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FCB60C9-8036-4064-9846-2FCA18B5B545}"/>
                </a:ext>
              </a:extLst>
            </p:cNvPr>
            <p:cNvSpPr/>
            <p:nvPr/>
          </p:nvSpPr>
          <p:spPr>
            <a:xfrm>
              <a:off x="8642471" y="4076680"/>
              <a:ext cx="3383188" cy="2029913"/>
            </a:xfrm>
            <a:custGeom>
              <a:avLst/>
              <a:gdLst>
                <a:gd name="connsiteX0" fmla="*/ 0 w 3383188"/>
                <a:gd name="connsiteY0" fmla="*/ 0 h 2029913"/>
                <a:gd name="connsiteX1" fmla="*/ 3383188 w 3383188"/>
                <a:gd name="connsiteY1" fmla="*/ 0 h 2029913"/>
                <a:gd name="connsiteX2" fmla="*/ 3383188 w 3383188"/>
                <a:gd name="connsiteY2" fmla="*/ 2029913 h 2029913"/>
                <a:gd name="connsiteX3" fmla="*/ 0 w 3383188"/>
                <a:gd name="connsiteY3" fmla="*/ 2029913 h 2029913"/>
                <a:gd name="connsiteX4" fmla="*/ 0 w 3383188"/>
                <a:gd name="connsiteY4" fmla="*/ 0 h 2029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3188" h="2029913">
                  <a:moveTo>
                    <a:pt x="0" y="0"/>
                  </a:moveTo>
                  <a:lnTo>
                    <a:pt x="3383188" y="0"/>
                  </a:lnTo>
                  <a:lnTo>
                    <a:pt x="3383188" y="2029913"/>
                  </a:lnTo>
                  <a:lnTo>
                    <a:pt x="0" y="202991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20904" rIns="120904" bIns="120904" numCol="1" spcCol="1270" anchor="t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 dirty="0"/>
                <a:t>Ensure Monitoring and Evaluation </a:t>
              </a:r>
            </a:p>
            <a:p>
              <a:pPr marL="285750" lvl="1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dirty="0"/>
                <a:t>VSKs may be leveraged to map the implementation of APAAR at Block, District and State level.</a:t>
              </a:r>
            </a:p>
            <a:p>
              <a:pPr marL="285750" lvl="1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dirty="0"/>
                <a:t>Seed the generated APAAR ID to State MIS Portals.</a:t>
              </a:r>
            </a:p>
          </p:txBody>
        </p:sp>
      </p:grpSp>
      <p:sp>
        <p:nvSpPr>
          <p:cNvPr id="8" name="Dodecagon 7">
            <a:extLst>
              <a:ext uri="{FF2B5EF4-FFF2-40B4-BE49-F238E27FC236}">
                <a16:creationId xmlns:a16="http://schemas.microsoft.com/office/drawing/2014/main" id="{3F03399B-EF57-8A37-CCD0-BAD343ACBF26}"/>
              </a:ext>
            </a:extLst>
          </p:cNvPr>
          <p:cNvSpPr/>
          <p:nvPr/>
        </p:nvSpPr>
        <p:spPr>
          <a:xfrm>
            <a:off x="112203" y="3674064"/>
            <a:ext cx="545285" cy="587229"/>
          </a:xfrm>
          <a:prstGeom prst="dodecagon">
            <a:avLst/>
          </a:prstGeom>
          <a:solidFill>
            <a:srgbClr val="1B756B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9" name="Dodecagon 8">
            <a:extLst>
              <a:ext uri="{FF2B5EF4-FFF2-40B4-BE49-F238E27FC236}">
                <a16:creationId xmlns:a16="http://schemas.microsoft.com/office/drawing/2014/main" id="{418267CA-7B96-2BED-44A1-5C31BE050A52}"/>
              </a:ext>
            </a:extLst>
          </p:cNvPr>
          <p:cNvSpPr/>
          <p:nvPr/>
        </p:nvSpPr>
        <p:spPr>
          <a:xfrm>
            <a:off x="4136317" y="3667717"/>
            <a:ext cx="545285" cy="587229"/>
          </a:xfrm>
          <a:prstGeom prst="dodecagon">
            <a:avLst/>
          </a:prstGeom>
          <a:solidFill>
            <a:srgbClr val="1B756B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7" name="Dodecagon 16">
            <a:extLst>
              <a:ext uri="{FF2B5EF4-FFF2-40B4-BE49-F238E27FC236}">
                <a16:creationId xmlns:a16="http://schemas.microsoft.com/office/drawing/2014/main" id="{1C1209A0-DC91-773A-F680-D5DA8CB3428A}"/>
              </a:ext>
            </a:extLst>
          </p:cNvPr>
          <p:cNvSpPr/>
          <p:nvPr/>
        </p:nvSpPr>
        <p:spPr>
          <a:xfrm>
            <a:off x="8399128" y="3642297"/>
            <a:ext cx="545285" cy="587229"/>
          </a:xfrm>
          <a:prstGeom prst="dodecagon">
            <a:avLst/>
          </a:prstGeom>
          <a:solidFill>
            <a:srgbClr val="1B756B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3EC5DF4-52A4-4045-A1AC-FE25401E0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33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2DD6D28-949E-09B7-E02C-594B8FD90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7660" y="302592"/>
            <a:ext cx="1333500" cy="40957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A7CAB0B-5094-83EE-FFE0-0F4D88C366DC}"/>
              </a:ext>
            </a:extLst>
          </p:cNvPr>
          <p:cNvSpPr txBox="1">
            <a:spLocks/>
          </p:cNvSpPr>
          <p:nvPr/>
        </p:nvSpPr>
        <p:spPr>
          <a:xfrm>
            <a:off x="310840" y="137956"/>
            <a:ext cx="10236820" cy="7388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1B756B"/>
                </a:solidFill>
                <a:cs typeface="Calibri Light"/>
              </a:rPr>
              <a:t>Support and Next Steps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6C3AFA5-C276-38AD-75F6-D8DA08E50F46}"/>
              </a:ext>
            </a:extLst>
          </p:cNvPr>
          <p:cNvGrpSpPr/>
          <p:nvPr/>
        </p:nvGrpSpPr>
        <p:grpSpPr>
          <a:xfrm>
            <a:off x="259561" y="1033070"/>
            <a:ext cx="7231225" cy="3284039"/>
            <a:chOff x="259561" y="1318295"/>
            <a:chExt cx="7231225" cy="328403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F44C6BE-D4E1-AFEA-C7F4-C4DC91FCB0BD}"/>
                </a:ext>
              </a:extLst>
            </p:cNvPr>
            <p:cNvSpPr txBox="1"/>
            <p:nvPr/>
          </p:nvSpPr>
          <p:spPr>
            <a:xfrm>
              <a:off x="259561" y="1318295"/>
              <a:ext cx="7231225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APAAR Helpline Number: </a:t>
              </a:r>
              <a:r>
                <a:rPr lang="en-US" sz="2800" b="1" dirty="0"/>
                <a:t>1800-889-3511</a:t>
              </a:r>
              <a:endParaRPr lang="en-US" sz="2800" dirty="0"/>
            </a:p>
            <a:p>
              <a:endParaRPr lang="en-US" sz="2800" dirty="0"/>
            </a:p>
            <a:p>
              <a:r>
                <a:rPr lang="en-US" sz="2800" dirty="0"/>
                <a:t>For Any Support in verification of APAAR:</a:t>
              </a:r>
            </a:p>
            <a:p>
              <a:endParaRPr lang="en-US" sz="2800" dirty="0"/>
            </a:p>
            <a:p>
              <a:r>
                <a:rPr lang="en-US" sz="2800" dirty="0"/>
                <a:t>1. </a:t>
              </a:r>
            </a:p>
            <a:p>
              <a:endParaRPr lang="en-US" sz="2800" dirty="0"/>
            </a:p>
            <a:p>
              <a:r>
                <a:rPr lang="en-US" sz="2800" dirty="0"/>
                <a:t>2. </a:t>
              </a:r>
            </a:p>
          </p:txBody>
        </p:sp>
        <p:pic>
          <p:nvPicPr>
            <p:cNvPr id="3" name="Picture 2" descr="A blue and green logo&#10;&#10;Description automatically generated">
              <a:extLst>
                <a:ext uri="{FF2B5EF4-FFF2-40B4-BE49-F238E27FC236}">
                  <a16:creationId xmlns:a16="http://schemas.microsoft.com/office/drawing/2014/main" id="{10464F58-9F2C-6785-30B7-D6156C76E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263" y="2828232"/>
              <a:ext cx="1607195" cy="776811"/>
            </a:xfrm>
            <a:prstGeom prst="rect">
              <a:avLst/>
            </a:prstGeom>
          </p:spPr>
        </p:pic>
        <p:pic>
          <p:nvPicPr>
            <p:cNvPr id="8" name="Picture 7" descr="A blue and white logo&#10;&#10;Description automatically generated">
              <a:extLst>
                <a:ext uri="{FF2B5EF4-FFF2-40B4-BE49-F238E27FC236}">
                  <a16:creationId xmlns:a16="http://schemas.microsoft.com/office/drawing/2014/main" id="{0F668D10-A07D-B240-3A15-1795E8A24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7715" y="3737712"/>
              <a:ext cx="1744289" cy="680273"/>
            </a:xfrm>
            <a:prstGeom prst="rect">
              <a:avLst/>
            </a:prstGeom>
          </p:spPr>
        </p:pic>
        <p:pic>
          <p:nvPicPr>
            <p:cNvPr id="10" name="Picture 9" descr="A purple text on a black background&#10;&#10;Description automatically generated">
              <a:extLst>
                <a:ext uri="{FF2B5EF4-FFF2-40B4-BE49-F238E27FC236}">
                  <a16:creationId xmlns:a16="http://schemas.microsoft.com/office/drawing/2014/main" id="{B4D3D3E9-A53E-9DA4-3C50-53DDF73F5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41" y="2908084"/>
              <a:ext cx="1990673" cy="617109"/>
            </a:xfrm>
            <a:prstGeom prst="rect">
              <a:avLst/>
            </a:prstGeom>
          </p:spPr>
        </p:pic>
        <p:pic>
          <p:nvPicPr>
            <p:cNvPr id="12" name="Picture 11" descr="A logo with a fingerprint in the center&#10;&#10;Description automatically generated">
              <a:extLst>
                <a:ext uri="{FF2B5EF4-FFF2-40B4-BE49-F238E27FC236}">
                  <a16:creationId xmlns:a16="http://schemas.microsoft.com/office/drawing/2014/main" id="{C2527C1A-4338-7166-EC4C-9B870639B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7192" y="3553365"/>
              <a:ext cx="1048969" cy="1048969"/>
            </a:xfrm>
            <a:prstGeom prst="rect">
              <a:avLst/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D9BE845-3E3C-7762-9476-5D78F6A3D739}"/>
                </a:ext>
              </a:extLst>
            </p:cNvPr>
            <p:cNvCxnSpPr>
              <a:endCxn id="3" idx="1"/>
            </p:cNvCxnSpPr>
            <p:nvPr/>
          </p:nvCxnSpPr>
          <p:spPr>
            <a:xfrm>
              <a:off x="2884014" y="3216637"/>
              <a:ext cx="622249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6D1531C-D843-9191-2181-67BEF2C1366D}"/>
                </a:ext>
              </a:extLst>
            </p:cNvPr>
            <p:cNvCxnSpPr>
              <a:cxnSpLocks/>
              <a:endCxn id="8" idx="1"/>
            </p:cNvCxnSpPr>
            <p:nvPr/>
          </p:nvCxnSpPr>
          <p:spPr>
            <a:xfrm>
              <a:off x="2485889" y="4077848"/>
              <a:ext cx="95182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394B5BF-B093-1597-4233-3306E2025514}"/>
              </a:ext>
            </a:extLst>
          </p:cNvPr>
          <p:cNvSpPr txBox="1"/>
          <p:nvPr/>
        </p:nvSpPr>
        <p:spPr>
          <a:xfrm>
            <a:off x="310840" y="4611977"/>
            <a:ext cx="60647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For more information:</a:t>
            </a:r>
          </a:p>
          <a:p>
            <a:r>
              <a:rPr lang="en-US" sz="2800" dirty="0">
                <a:solidFill>
                  <a:schemeClr val="accent1"/>
                </a:solidFill>
              </a:rPr>
              <a:t>https://apaar.education.gov.in/resource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64203E-33C1-F450-DECF-87C5874AE782}"/>
              </a:ext>
            </a:extLst>
          </p:cNvPr>
          <p:cNvSpPr txBox="1"/>
          <p:nvPr/>
        </p:nvSpPr>
        <p:spPr>
          <a:xfrm>
            <a:off x="6706351" y="5765352"/>
            <a:ext cx="2442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Step-By-Step Creation Process Flow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C9D9BC-897E-79B1-4F8E-0361C310EA52}"/>
              </a:ext>
            </a:extLst>
          </p:cNvPr>
          <p:cNvSpPr txBox="1"/>
          <p:nvPr/>
        </p:nvSpPr>
        <p:spPr>
          <a:xfrm>
            <a:off x="9438425" y="5740242"/>
            <a:ext cx="2442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Detailed FAQ on APAAR ID Creation</a:t>
            </a:r>
          </a:p>
        </p:txBody>
      </p:sp>
      <p:pic>
        <p:nvPicPr>
          <p:cNvPr id="4" name="Picture 3" descr="A close-up of a paper&#10;&#10;Description automatically generated">
            <a:extLst>
              <a:ext uri="{FF2B5EF4-FFF2-40B4-BE49-F238E27FC236}">
                <a16:creationId xmlns:a16="http://schemas.microsoft.com/office/drawing/2014/main" id="{C6E21734-AF41-1326-696D-7F88BA8DA8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296" y="2876343"/>
            <a:ext cx="1962229" cy="2775429"/>
          </a:xfrm>
          <a:prstGeom prst="rect">
            <a:avLst/>
          </a:prstGeom>
        </p:spPr>
      </p:pic>
      <p:pic>
        <p:nvPicPr>
          <p:cNvPr id="9" name="Picture 8" descr="A poster of a faq for apaar&#10;&#10;Description automatically generated">
            <a:extLst>
              <a:ext uri="{FF2B5EF4-FFF2-40B4-BE49-F238E27FC236}">
                <a16:creationId xmlns:a16="http://schemas.microsoft.com/office/drawing/2014/main" id="{E6216E1B-5324-38B9-BCC1-37058DC8AA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744" y="2876344"/>
            <a:ext cx="1962229" cy="277542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FB00B7-30C9-4A6B-BF5B-6E5B199BB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95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2DD6D28-949E-09B7-E02C-594B8FD90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7660" y="302592"/>
            <a:ext cx="1333500" cy="40957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A7CAB0B-5094-83EE-FFE0-0F4D88C366DC}"/>
              </a:ext>
            </a:extLst>
          </p:cNvPr>
          <p:cNvSpPr txBox="1">
            <a:spLocks/>
          </p:cNvSpPr>
          <p:nvPr/>
        </p:nvSpPr>
        <p:spPr>
          <a:xfrm>
            <a:off x="310840" y="0"/>
            <a:ext cx="10236820" cy="7388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1B756B"/>
                </a:solidFill>
                <a:cs typeface="Calibri Light"/>
              </a:rPr>
              <a:t>APAAR – Implementation Tool Kit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2DFE8C-9DED-8651-F040-AE364E99C121}"/>
              </a:ext>
            </a:extLst>
          </p:cNvPr>
          <p:cNvSpPr txBox="1"/>
          <p:nvPr/>
        </p:nvSpPr>
        <p:spPr>
          <a:xfrm>
            <a:off x="8325326" y="5238925"/>
            <a:ext cx="3718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Scan here to access APAAR Resources (Multi-lingual)</a:t>
            </a:r>
          </a:p>
          <a:p>
            <a:pPr algn="ctr"/>
            <a:r>
              <a:rPr lang="en-US" sz="1200" b="1" dirty="0"/>
              <a:t>Or </a:t>
            </a:r>
          </a:p>
          <a:p>
            <a:pPr algn="ctr"/>
            <a:r>
              <a:rPr lang="en-US" sz="1200" b="1" dirty="0"/>
              <a:t>Visit: https://apaar.education.gov.in/resource</a:t>
            </a:r>
          </a:p>
        </p:txBody>
      </p:sp>
      <p:pic>
        <p:nvPicPr>
          <p:cNvPr id="8" name="Picture 7" descr="A qr code with a few squares&#10;&#10;Description automatically generated">
            <a:extLst>
              <a:ext uri="{FF2B5EF4-FFF2-40B4-BE49-F238E27FC236}">
                <a16:creationId xmlns:a16="http://schemas.microsoft.com/office/drawing/2014/main" id="{CED110BC-BA31-B2CB-3F3B-0059055C1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220" y="1762389"/>
            <a:ext cx="3476536" cy="3476536"/>
          </a:xfrm>
          <a:prstGeom prst="rect">
            <a:avLst/>
          </a:prstGeom>
        </p:spPr>
      </p:pic>
      <p:pic>
        <p:nvPicPr>
          <p:cNvPr id="10" name="Picture 9" descr="A close-up of a paper&#10;&#10;Description automatically generated">
            <a:extLst>
              <a:ext uri="{FF2B5EF4-FFF2-40B4-BE49-F238E27FC236}">
                <a16:creationId xmlns:a16="http://schemas.microsoft.com/office/drawing/2014/main" id="{50CC731A-6E06-5ADC-787C-40D243705B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945" y="830416"/>
            <a:ext cx="2016611" cy="2852349"/>
          </a:xfrm>
          <a:prstGeom prst="rect">
            <a:avLst/>
          </a:prstGeom>
        </p:spPr>
      </p:pic>
      <p:pic>
        <p:nvPicPr>
          <p:cNvPr id="12" name="Picture 11" descr="A poster of a faq for apaar&#10;&#10;Description automatically generated">
            <a:extLst>
              <a:ext uri="{FF2B5EF4-FFF2-40B4-BE49-F238E27FC236}">
                <a16:creationId xmlns:a16="http://schemas.microsoft.com/office/drawing/2014/main" id="{CBB18198-998F-56D5-AF19-FC575AF4DE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701" y="830416"/>
            <a:ext cx="2016611" cy="2852351"/>
          </a:xfrm>
          <a:prstGeom prst="rect">
            <a:avLst/>
          </a:prstGeom>
        </p:spPr>
      </p:pic>
      <p:pic>
        <p:nvPicPr>
          <p:cNvPr id="14" name="Picture 13" descr="A person pointing at a sign&#10;&#10;Description automatically generated">
            <a:extLst>
              <a:ext uri="{FF2B5EF4-FFF2-40B4-BE49-F238E27FC236}">
                <a16:creationId xmlns:a16="http://schemas.microsoft.com/office/drawing/2014/main" id="{F4D30D2E-1916-7CA1-D20B-CB4BFBD8D7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943" y="4089174"/>
            <a:ext cx="2283932" cy="2283932"/>
          </a:xfrm>
          <a:prstGeom prst="rect">
            <a:avLst/>
          </a:prstGeom>
        </p:spPr>
      </p:pic>
      <p:pic>
        <p:nvPicPr>
          <p:cNvPr id="16" name="Picture 15" descr="A poster of a group of children sitting on a hill&#10;&#10;Description automatically generated">
            <a:extLst>
              <a:ext uri="{FF2B5EF4-FFF2-40B4-BE49-F238E27FC236}">
                <a16:creationId xmlns:a16="http://schemas.microsoft.com/office/drawing/2014/main" id="{509C0652-5938-15AB-2482-2E43E5BC17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699" y="4073113"/>
            <a:ext cx="2357048" cy="235704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6B219A9-FAED-ADAB-7BC4-CCAB7142A98E}"/>
              </a:ext>
            </a:extLst>
          </p:cNvPr>
          <p:cNvSpPr txBox="1"/>
          <p:nvPr/>
        </p:nvSpPr>
        <p:spPr>
          <a:xfrm>
            <a:off x="1208298" y="3774335"/>
            <a:ext cx="21952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APAAR ID CREATION PROCESS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F45D7E-6AD5-B433-9E85-C9960BB86038}"/>
              </a:ext>
            </a:extLst>
          </p:cNvPr>
          <p:cNvSpPr txBox="1"/>
          <p:nvPr/>
        </p:nvSpPr>
        <p:spPr>
          <a:xfrm>
            <a:off x="4298395" y="3774334"/>
            <a:ext cx="21952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FAQs for APAAR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341FC3-A3E9-C56E-F1AB-3D886C6316F3}"/>
              </a:ext>
            </a:extLst>
          </p:cNvPr>
          <p:cNvSpPr txBox="1"/>
          <p:nvPr/>
        </p:nvSpPr>
        <p:spPr>
          <a:xfrm>
            <a:off x="1136334" y="6482163"/>
            <a:ext cx="21952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ABOUT APAAR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538E2C-4B65-84A4-98B0-354648A96B27}"/>
              </a:ext>
            </a:extLst>
          </p:cNvPr>
          <p:cNvSpPr txBox="1"/>
          <p:nvPr/>
        </p:nvSpPr>
        <p:spPr>
          <a:xfrm>
            <a:off x="3812380" y="6487952"/>
            <a:ext cx="31672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COMMON MISCONCEPTIONS ABOUT APAAR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BA7648-9167-2525-F9AB-B2E498A7D886}"/>
              </a:ext>
            </a:extLst>
          </p:cNvPr>
          <p:cNvSpPr txBox="1"/>
          <p:nvPr/>
        </p:nvSpPr>
        <p:spPr>
          <a:xfrm>
            <a:off x="8567112" y="958071"/>
            <a:ext cx="33140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1B756B"/>
                </a:solidFill>
              </a:rPr>
              <a:t>MORE RESOURCES ARE AVAILABLE AT: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8EF1EE-FFD3-4729-8E5F-C5458A480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641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193683-7F9B-95A6-000A-C506ED6623DD}"/>
              </a:ext>
            </a:extLst>
          </p:cNvPr>
          <p:cNvSpPr txBox="1"/>
          <p:nvPr/>
        </p:nvSpPr>
        <p:spPr>
          <a:xfrm>
            <a:off x="4859747" y="981327"/>
            <a:ext cx="720362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5400" b="1" dirty="0">
                <a:solidFill>
                  <a:srgbClr val="1B756B"/>
                </a:solidFill>
                <a:cs typeface="Times New Roman" panose="02020603050405020304" pitchFamily="18" charset="0"/>
              </a:rPr>
              <a:t>Automated Permanent Academic Account Registry (APAAR) ID</a:t>
            </a:r>
          </a:p>
          <a:p>
            <a:pPr>
              <a:tabLst>
                <a:tab pos="457200" algn="l"/>
              </a:tabLst>
            </a:pPr>
            <a:endParaRPr lang="en-US" sz="5400" b="1" dirty="0">
              <a:solidFill>
                <a:srgbClr val="1B756B"/>
              </a:solidFill>
              <a:cs typeface="Times New Roman" panose="02020603050405020304" pitchFamily="18" charset="0"/>
            </a:endParaRPr>
          </a:p>
          <a:p>
            <a:pPr>
              <a:tabLst>
                <a:tab pos="457200" algn="l"/>
              </a:tabLst>
            </a:pPr>
            <a:r>
              <a:rPr lang="en-US" sz="3600" b="1" dirty="0">
                <a:solidFill>
                  <a:srgbClr val="1B756B"/>
                </a:solidFill>
                <a:cs typeface="Times New Roman" panose="02020603050405020304" pitchFamily="18" charset="0"/>
              </a:rPr>
              <a:t>Implementation at Population Scale</a:t>
            </a:r>
          </a:p>
        </p:txBody>
      </p:sp>
      <p:pic>
        <p:nvPicPr>
          <p:cNvPr id="3" name="Picture 2" descr="A close-up of a card&#10;&#10;Description automatically generated">
            <a:extLst>
              <a:ext uri="{FF2B5EF4-FFF2-40B4-BE49-F238E27FC236}">
                <a16:creationId xmlns:a16="http://schemas.microsoft.com/office/drawing/2014/main" id="{5B17E813-D430-D1C4-7A31-01EE79362C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59"/>
          <a:stretch/>
        </p:blipFill>
        <p:spPr>
          <a:xfrm>
            <a:off x="-355554" y="1352358"/>
            <a:ext cx="5414971" cy="439939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82D106E-028C-AF2D-4DCE-22EC478F6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47660" y="302592"/>
            <a:ext cx="1333500" cy="40957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39B989-B10F-4FB0-8AFB-E78C79B50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106B-49F2-497F-83E9-5BB961ADF97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73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613E526EEE704C812473FCC408DE5C" ma:contentTypeVersion="14" ma:contentTypeDescription="Create a new document." ma:contentTypeScope="" ma:versionID="61c5ec32832cfe506be453e505c43a42">
  <xsd:schema xmlns:xsd="http://www.w3.org/2001/XMLSchema" xmlns:xs="http://www.w3.org/2001/XMLSchema" xmlns:p="http://schemas.microsoft.com/office/2006/metadata/properties" xmlns:ns3="83a80932-74c9-4134-9bd2-994eaeed6d4b" xmlns:ns4="ee496204-ad52-416c-9563-0c38538e2822" targetNamespace="http://schemas.microsoft.com/office/2006/metadata/properties" ma:root="true" ma:fieldsID="c564f6972bb32a30c228254ad7bbba3e" ns3:_="" ns4:_="">
    <xsd:import namespace="83a80932-74c9-4134-9bd2-994eaeed6d4b"/>
    <xsd:import namespace="ee496204-ad52-416c-9563-0c38538e2822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a80932-74c9-4134-9bd2-994eaeed6d4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496204-ad52-416c-9563-0c38538e282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3a80932-74c9-4134-9bd2-994eaeed6d4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BD9B11-95C3-4DC1-A4E6-3D54304170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a80932-74c9-4134-9bd2-994eaeed6d4b"/>
    <ds:schemaRef ds:uri="ee496204-ad52-416c-9563-0c38538e28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9B609E-C062-45CD-888E-0EE2BCB2380A}">
  <ds:schemaRefs>
    <ds:schemaRef ds:uri="http://purl.org/dc/dcmitype/"/>
    <ds:schemaRef ds:uri="http://www.w3.org/XML/1998/namespace"/>
    <ds:schemaRef ds:uri="ee496204-ad52-416c-9563-0c38538e2822"/>
    <ds:schemaRef ds:uri="83a80932-74c9-4134-9bd2-994eaeed6d4b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8D2E764-EABC-4C25-8B6A-0038ABD083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768</Words>
  <Application>Microsoft Office PowerPoint</Application>
  <PresentationFormat>Widescreen</PresentationFormat>
  <Paragraphs>112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Fira Sans Extra Condensed SemiBold</vt:lpstr>
      <vt:lpstr>Poppins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Gopakumar, Anantharaman</dc:creator>
  <cp:lastModifiedBy>DELL</cp:lastModifiedBy>
  <cp:revision>7</cp:revision>
  <dcterms:created xsi:type="dcterms:W3CDTF">2024-09-04T08:47:37Z</dcterms:created>
  <dcterms:modified xsi:type="dcterms:W3CDTF">2024-09-18T10:18:33Z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2024-09-04T08:47:51Z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74db496d-480c-4122-b87b-7f61ebad78cd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0x010100AE613E526EEE704C812473FCC408DE5C</vt:lpwstr>
  </property>
</Properties>
</file>